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2794238" cy="30267275"/>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E7F7E1"/>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06" autoAdjust="0"/>
    <p:restoredTop sz="94947" autoAdjust="0"/>
  </p:normalViewPr>
  <p:slideViewPr>
    <p:cSldViewPr snapToGrid="0">
      <p:cViewPr>
        <p:scale>
          <a:sx n="25" d="100"/>
          <a:sy n="25" d="100"/>
        </p:scale>
        <p:origin x="264" y="-18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732E2C5-520F-4ABE-91AC-38A6C9EBA08E}" type="datetimeFigureOut">
              <a:rPr lang="es-EC" smtClean="0"/>
              <a:t>30/11/2024</a:t>
            </a:fld>
            <a:endParaRPr lang="es-EC"/>
          </a:p>
        </p:txBody>
      </p:sp>
      <p:sp>
        <p:nvSpPr>
          <p:cNvPr id="4" name="Marcador de imagen de diapositiva 3"/>
          <p:cNvSpPr>
            <a:spLocks noGrp="1" noRot="1" noChangeAspect="1"/>
          </p:cNvSpPr>
          <p:nvPr>
            <p:ph type="sldImg" idx="2"/>
          </p:nvPr>
        </p:nvSpPr>
        <p:spPr>
          <a:xfrm>
            <a:off x="2935288" y="857250"/>
            <a:ext cx="3273425" cy="2314575"/>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45F3928-38DD-461A-AA0E-B701CBD61EE5}" type="slidenum">
              <a:rPr lang="es-EC" smtClean="0"/>
              <a:t>‹#›</a:t>
            </a:fld>
            <a:endParaRPr lang="es-EC"/>
          </a:p>
        </p:txBody>
      </p:sp>
    </p:spTree>
    <p:extLst>
      <p:ext uri="{BB962C8B-B14F-4D97-AF65-F5344CB8AC3E}">
        <p14:creationId xmlns:p14="http://schemas.microsoft.com/office/powerpoint/2010/main" val="106382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045F3928-38DD-461A-AA0E-B701CBD61EE5}" type="slidenum">
              <a:rPr lang="es-EC" smtClean="0"/>
              <a:t>1</a:t>
            </a:fld>
            <a:endParaRPr lang="es-EC"/>
          </a:p>
        </p:txBody>
      </p:sp>
    </p:spTree>
    <p:extLst>
      <p:ext uri="{BB962C8B-B14F-4D97-AF65-F5344CB8AC3E}">
        <p14:creationId xmlns:p14="http://schemas.microsoft.com/office/powerpoint/2010/main" val="3034005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9568" y="4953466"/>
            <a:ext cx="36375102" cy="10537496"/>
          </a:xfrm>
        </p:spPr>
        <p:txBody>
          <a:bodyPr anchor="b"/>
          <a:lstStyle>
            <a:lvl1pPr algn="ctr">
              <a:defRPr sz="26480"/>
            </a:lvl1pPr>
          </a:lstStyle>
          <a:p>
            <a:r>
              <a:rPr lang="en-US"/>
              <a:t>Click to edit Master title style</a:t>
            </a:r>
            <a:endParaRPr lang="en-US" dirty="0"/>
          </a:p>
        </p:txBody>
      </p:sp>
      <p:sp>
        <p:nvSpPr>
          <p:cNvPr id="3" name="Subtitle 2"/>
          <p:cNvSpPr>
            <a:spLocks noGrp="1"/>
          </p:cNvSpPr>
          <p:nvPr>
            <p:ph type="subTitle" idx="1"/>
          </p:nvPr>
        </p:nvSpPr>
        <p:spPr>
          <a:xfrm>
            <a:off x="5349280" y="15897328"/>
            <a:ext cx="32095679" cy="7307583"/>
          </a:xfrm>
        </p:spPr>
        <p:txBody>
          <a:bodyPr/>
          <a:lstStyle>
            <a:lvl1pPr marL="0" indent="0" algn="ctr">
              <a:buNone/>
              <a:defRPr sz="10592"/>
            </a:lvl1pPr>
            <a:lvl2pPr marL="2017806" indent="0" algn="ctr">
              <a:buNone/>
              <a:defRPr sz="8827"/>
            </a:lvl2pPr>
            <a:lvl3pPr marL="4035613" indent="0" algn="ctr">
              <a:buNone/>
              <a:defRPr sz="7944"/>
            </a:lvl3pPr>
            <a:lvl4pPr marL="6053419" indent="0" algn="ctr">
              <a:buNone/>
              <a:defRPr sz="7061"/>
            </a:lvl4pPr>
            <a:lvl5pPr marL="8071226" indent="0" algn="ctr">
              <a:buNone/>
              <a:defRPr sz="7061"/>
            </a:lvl5pPr>
            <a:lvl6pPr marL="10089032" indent="0" algn="ctr">
              <a:buNone/>
              <a:defRPr sz="7061"/>
            </a:lvl6pPr>
            <a:lvl7pPr marL="12106839" indent="0" algn="ctr">
              <a:buNone/>
              <a:defRPr sz="7061"/>
            </a:lvl7pPr>
            <a:lvl8pPr marL="14124645" indent="0" algn="ctr">
              <a:buNone/>
              <a:defRPr sz="7061"/>
            </a:lvl8pPr>
            <a:lvl9pPr marL="16142452" indent="0" algn="ctr">
              <a:buNone/>
              <a:defRPr sz="706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F77796-9C2D-4DF6-A497-F250CE4B0BF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2505535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77796-9C2D-4DF6-A497-F250CE4B0BF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25122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24629" y="1611452"/>
            <a:ext cx="9227508" cy="25650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106" y="1611452"/>
            <a:ext cx="27147595" cy="25650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77796-9C2D-4DF6-A497-F250CE4B0BF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59354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77796-9C2D-4DF6-A497-F250CE4B0BF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339353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19818" y="7545809"/>
            <a:ext cx="36910030" cy="12590343"/>
          </a:xfrm>
        </p:spPr>
        <p:txBody>
          <a:bodyPr anchor="b"/>
          <a:lstStyle>
            <a:lvl1pPr>
              <a:defRPr sz="26480"/>
            </a:lvl1pPr>
          </a:lstStyle>
          <a:p>
            <a:r>
              <a:rPr lang="en-US"/>
              <a:t>Click to edit Master title style</a:t>
            </a:r>
            <a:endParaRPr lang="en-US" dirty="0"/>
          </a:p>
        </p:txBody>
      </p:sp>
      <p:sp>
        <p:nvSpPr>
          <p:cNvPr id="3" name="Text Placeholder 2"/>
          <p:cNvSpPr>
            <a:spLocks noGrp="1"/>
          </p:cNvSpPr>
          <p:nvPr>
            <p:ph type="body" idx="1"/>
          </p:nvPr>
        </p:nvSpPr>
        <p:spPr>
          <a:xfrm>
            <a:off x="2919818" y="20255262"/>
            <a:ext cx="36910030" cy="6620964"/>
          </a:xfrm>
        </p:spPr>
        <p:txBody>
          <a:bodyPr/>
          <a:lstStyle>
            <a:lvl1pPr marL="0" indent="0">
              <a:buNone/>
              <a:defRPr sz="10592">
                <a:solidFill>
                  <a:schemeClr val="tx1">
                    <a:tint val="82000"/>
                  </a:schemeClr>
                </a:solidFill>
              </a:defRPr>
            </a:lvl1pPr>
            <a:lvl2pPr marL="2017806" indent="0">
              <a:buNone/>
              <a:defRPr sz="8827">
                <a:solidFill>
                  <a:schemeClr val="tx1">
                    <a:tint val="82000"/>
                  </a:schemeClr>
                </a:solidFill>
              </a:defRPr>
            </a:lvl2pPr>
            <a:lvl3pPr marL="4035613" indent="0">
              <a:buNone/>
              <a:defRPr sz="7944">
                <a:solidFill>
                  <a:schemeClr val="tx1">
                    <a:tint val="82000"/>
                  </a:schemeClr>
                </a:solidFill>
              </a:defRPr>
            </a:lvl3pPr>
            <a:lvl4pPr marL="6053419" indent="0">
              <a:buNone/>
              <a:defRPr sz="7061">
                <a:solidFill>
                  <a:schemeClr val="tx1">
                    <a:tint val="82000"/>
                  </a:schemeClr>
                </a:solidFill>
              </a:defRPr>
            </a:lvl4pPr>
            <a:lvl5pPr marL="8071226" indent="0">
              <a:buNone/>
              <a:defRPr sz="7061">
                <a:solidFill>
                  <a:schemeClr val="tx1">
                    <a:tint val="82000"/>
                  </a:schemeClr>
                </a:solidFill>
              </a:defRPr>
            </a:lvl5pPr>
            <a:lvl6pPr marL="10089032" indent="0">
              <a:buNone/>
              <a:defRPr sz="7061">
                <a:solidFill>
                  <a:schemeClr val="tx1">
                    <a:tint val="82000"/>
                  </a:schemeClr>
                </a:solidFill>
              </a:defRPr>
            </a:lvl6pPr>
            <a:lvl7pPr marL="12106839" indent="0">
              <a:buNone/>
              <a:defRPr sz="7061">
                <a:solidFill>
                  <a:schemeClr val="tx1">
                    <a:tint val="82000"/>
                  </a:schemeClr>
                </a:solidFill>
              </a:defRPr>
            </a:lvl7pPr>
            <a:lvl8pPr marL="14124645" indent="0">
              <a:buNone/>
              <a:defRPr sz="7061">
                <a:solidFill>
                  <a:schemeClr val="tx1">
                    <a:tint val="82000"/>
                  </a:schemeClr>
                </a:solidFill>
              </a:defRPr>
            </a:lvl8pPr>
            <a:lvl9pPr marL="16142452" indent="0">
              <a:buNone/>
              <a:defRPr sz="7061">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F77796-9C2D-4DF6-A497-F250CE4B0BF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1861005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104"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4583" y="8057261"/>
            <a:ext cx="18187551"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F77796-9C2D-4DF6-A497-F250CE4B0BF4}"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247902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7678" y="1611459"/>
            <a:ext cx="36910030" cy="58502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7682" y="7419688"/>
            <a:ext cx="18103966"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4" name="Content Placeholder 3"/>
          <p:cNvSpPr>
            <a:spLocks noGrp="1"/>
          </p:cNvSpPr>
          <p:nvPr>
            <p:ph sz="half" idx="2"/>
          </p:nvPr>
        </p:nvSpPr>
        <p:spPr>
          <a:xfrm>
            <a:off x="2947682" y="11055963"/>
            <a:ext cx="18103966"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4585" y="7419688"/>
            <a:ext cx="18193125" cy="3636275"/>
          </a:xfrm>
        </p:spPr>
        <p:txBody>
          <a:bodyPr anchor="b"/>
          <a:lstStyle>
            <a:lvl1pPr marL="0" indent="0">
              <a:buNone/>
              <a:defRPr sz="10592" b="1"/>
            </a:lvl1pPr>
            <a:lvl2pPr marL="2017806" indent="0">
              <a:buNone/>
              <a:defRPr sz="8827" b="1"/>
            </a:lvl2pPr>
            <a:lvl3pPr marL="4035613" indent="0">
              <a:buNone/>
              <a:defRPr sz="7944" b="1"/>
            </a:lvl3pPr>
            <a:lvl4pPr marL="6053419" indent="0">
              <a:buNone/>
              <a:defRPr sz="7061" b="1"/>
            </a:lvl4pPr>
            <a:lvl5pPr marL="8071226" indent="0">
              <a:buNone/>
              <a:defRPr sz="7061" b="1"/>
            </a:lvl5pPr>
            <a:lvl6pPr marL="10089032" indent="0">
              <a:buNone/>
              <a:defRPr sz="7061" b="1"/>
            </a:lvl6pPr>
            <a:lvl7pPr marL="12106839" indent="0">
              <a:buNone/>
              <a:defRPr sz="7061" b="1"/>
            </a:lvl7pPr>
            <a:lvl8pPr marL="14124645" indent="0">
              <a:buNone/>
              <a:defRPr sz="7061" b="1"/>
            </a:lvl8pPr>
            <a:lvl9pPr marL="16142452" indent="0">
              <a:buNone/>
              <a:defRPr sz="7061" b="1"/>
            </a:lvl9pPr>
          </a:lstStyle>
          <a:p>
            <a:pPr lvl="0"/>
            <a:r>
              <a:rPr lang="en-US"/>
              <a:t>Click to edit Master text styles</a:t>
            </a:r>
          </a:p>
        </p:txBody>
      </p:sp>
      <p:sp>
        <p:nvSpPr>
          <p:cNvPr id="6" name="Content Placeholder 5"/>
          <p:cNvSpPr>
            <a:spLocks noGrp="1"/>
          </p:cNvSpPr>
          <p:nvPr>
            <p:ph sz="quarter" idx="4"/>
          </p:nvPr>
        </p:nvSpPr>
        <p:spPr>
          <a:xfrm>
            <a:off x="21664585" y="11055963"/>
            <a:ext cx="18193125"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F77796-9C2D-4DF6-A497-F250CE4B0BF4}" type="datetimeFigureOut">
              <a:rPr lang="en-US" smtClean="0"/>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2847734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F77796-9C2D-4DF6-A497-F250CE4B0BF4}" type="datetimeFigureOut">
              <a:rPr lang="en-US" smtClean="0"/>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226963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F77796-9C2D-4DF6-A497-F250CE4B0BF4}" type="datetimeFigureOut">
              <a:rPr lang="en-US" smtClean="0"/>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194129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Content Placeholder 2"/>
          <p:cNvSpPr>
            <a:spLocks noGrp="1"/>
          </p:cNvSpPr>
          <p:nvPr>
            <p:ph idx="1"/>
          </p:nvPr>
        </p:nvSpPr>
        <p:spPr>
          <a:xfrm>
            <a:off x="18193125" y="4357934"/>
            <a:ext cx="21664583" cy="21509383"/>
          </a:xfrm>
        </p:spPr>
        <p:txBody>
          <a:bodyPr/>
          <a:lstStyle>
            <a:lvl1pPr>
              <a:defRPr sz="14123"/>
            </a:lvl1pPr>
            <a:lvl2pPr>
              <a:defRPr sz="12358"/>
            </a:lvl2pPr>
            <a:lvl3pPr>
              <a:defRPr sz="10592"/>
            </a:lvl3pPr>
            <a:lvl4pPr>
              <a:defRPr sz="8827"/>
            </a:lvl4pPr>
            <a:lvl5pPr>
              <a:defRPr sz="8827"/>
            </a:lvl5pPr>
            <a:lvl6pPr>
              <a:defRPr sz="8827"/>
            </a:lvl6pPr>
            <a:lvl7pPr>
              <a:defRPr sz="8827"/>
            </a:lvl7pPr>
            <a:lvl8pPr>
              <a:defRPr sz="8827"/>
            </a:lvl8pPr>
            <a:lvl9pPr>
              <a:defRPr sz="88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8EF77796-9C2D-4DF6-A497-F250CE4B0BF4}"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321575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7678" y="2017818"/>
            <a:ext cx="13802256" cy="7062364"/>
          </a:xfrm>
        </p:spPr>
        <p:txBody>
          <a:bodyPr anchor="b"/>
          <a:lstStyle>
            <a:lvl1pPr>
              <a:defRPr sz="1412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3125" y="4357934"/>
            <a:ext cx="21664583" cy="21509383"/>
          </a:xfrm>
        </p:spPr>
        <p:txBody>
          <a:bodyPr anchor="t"/>
          <a:lstStyle>
            <a:lvl1pPr marL="0" indent="0">
              <a:buNone/>
              <a:defRPr sz="14123"/>
            </a:lvl1pPr>
            <a:lvl2pPr marL="2017806" indent="0">
              <a:buNone/>
              <a:defRPr sz="12358"/>
            </a:lvl2pPr>
            <a:lvl3pPr marL="4035613" indent="0">
              <a:buNone/>
              <a:defRPr sz="10592"/>
            </a:lvl3pPr>
            <a:lvl4pPr marL="6053419" indent="0">
              <a:buNone/>
              <a:defRPr sz="8827"/>
            </a:lvl4pPr>
            <a:lvl5pPr marL="8071226" indent="0">
              <a:buNone/>
              <a:defRPr sz="8827"/>
            </a:lvl5pPr>
            <a:lvl6pPr marL="10089032" indent="0">
              <a:buNone/>
              <a:defRPr sz="8827"/>
            </a:lvl6pPr>
            <a:lvl7pPr marL="12106839" indent="0">
              <a:buNone/>
              <a:defRPr sz="8827"/>
            </a:lvl7pPr>
            <a:lvl8pPr marL="14124645" indent="0">
              <a:buNone/>
              <a:defRPr sz="8827"/>
            </a:lvl8pPr>
            <a:lvl9pPr marL="16142452" indent="0">
              <a:buNone/>
              <a:defRPr sz="8827"/>
            </a:lvl9pPr>
          </a:lstStyle>
          <a:p>
            <a:r>
              <a:rPr lang="en-US"/>
              <a:t>Click icon to add picture</a:t>
            </a:r>
            <a:endParaRPr lang="en-US" dirty="0"/>
          </a:p>
        </p:txBody>
      </p:sp>
      <p:sp>
        <p:nvSpPr>
          <p:cNvPr id="4" name="Text Placeholder 3"/>
          <p:cNvSpPr>
            <a:spLocks noGrp="1"/>
          </p:cNvSpPr>
          <p:nvPr>
            <p:ph type="body" sz="half" idx="2"/>
          </p:nvPr>
        </p:nvSpPr>
        <p:spPr>
          <a:xfrm>
            <a:off x="2947678" y="9080183"/>
            <a:ext cx="13802256" cy="16822161"/>
          </a:xfrm>
        </p:spPr>
        <p:txBody>
          <a:bodyPr/>
          <a:lstStyle>
            <a:lvl1pPr marL="0" indent="0">
              <a:buNone/>
              <a:defRPr sz="7061"/>
            </a:lvl1pPr>
            <a:lvl2pPr marL="2017806" indent="0">
              <a:buNone/>
              <a:defRPr sz="6179"/>
            </a:lvl2pPr>
            <a:lvl3pPr marL="4035613" indent="0">
              <a:buNone/>
              <a:defRPr sz="5296"/>
            </a:lvl3pPr>
            <a:lvl4pPr marL="6053419" indent="0">
              <a:buNone/>
              <a:defRPr sz="4413"/>
            </a:lvl4pPr>
            <a:lvl5pPr marL="8071226" indent="0">
              <a:buNone/>
              <a:defRPr sz="4413"/>
            </a:lvl5pPr>
            <a:lvl6pPr marL="10089032" indent="0">
              <a:buNone/>
              <a:defRPr sz="4413"/>
            </a:lvl6pPr>
            <a:lvl7pPr marL="12106839" indent="0">
              <a:buNone/>
              <a:defRPr sz="4413"/>
            </a:lvl7pPr>
            <a:lvl8pPr marL="14124645" indent="0">
              <a:buNone/>
              <a:defRPr sz="4413"/>
            </a:lvl8pPr>
            <a:lvl9pPr marL="16142452" indent="0">
              <a:buNone/>
              <a:defRPr sz="4413"/>
            </a:lvl9pPr>
          </a:lstStyle>
          <a:p>
            <a:pPr lvl="0"/>
            <a:r>
              <a:rPr lang="en-US"/>
              <a:t>Click to edit Master text styles</a:t>
            </a:r>
          </a:p>
        </p:txBody>
      </p:sp>
      <p:sp>
        <p:nvSpPr>
          <p:cNvPr id="5" name="Date Placeholder 4"/>
          <p:cNvSpPr>
            <a:spLocks noGrp="1"/>
          </p:cNvSpPr>
          <p:nvPr>
            <p:ph type="dt" sz="half" idx="10"/>
          </p:nvPr>
        </p:nvSpPr>
        <p:spPr/>
        <p:txBody>
          <a:bodyPr/>
          <a:lstStyle/>
          <a:p>
            <a:fld id="{8EF77796-9C2D-4DF6-A497-F250CE4B0BF4}"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25157-D02D-452E-9EE0-8D790D0DFA57}" type="slidenum">
              <a:rPr lang="en-US" smtClean="0"/>
              <a:t>‹#›</a:t>
            </a:fld>
            <a:endParaRPr lang="en-US"/>
          </a:p>
        </p:txBody>
      </p:sp>
    </p:spTree>
    <p:extLst>
      <p:ext uri="{BB962C8B-B14F-4D97-AF65-F5344CB8AC3E}">
        <p14:creationId xmlns:p14="http://schemas.microsoft.com/office/powerpoint/2010/main" val="2494263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104" y="1611459"/>
            <a:ext cx="36910030" cy="58502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104" y="8057261"/>
            <a:ext cx="36910030" cy="19204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104" y="28053287"/>
            <a:ext cx="9628704" cy="1611452"/>
          </a:xfrm>
          <a:prstGeom prst="rect">
            <a:avLst/>
          </a:prstGeom>
        </p:spPr>
        <p:txBody>
          <a:bodyPr vert="horz" lIns="91440" tIns="45720" rIns="91440" bIns="45720" rtlCol="0" anchor="ctr"/>
          <a:lstStyle>
            <a:lvl1pPr algn="l">
              <a:defRPr sz="5296">
                <a:solidFill>
                  <a:schemeClr val="tx1">
                    <a:tint val="82000"/>
                  </a:schemeClr>
                </a:solidFill>
              </a:defRPr>
            </a:lvl1pPr>
          </a:lstStyle>
          <a:p>
            <a:fld id="{8EF77796-9C2D-4DF6-A497-F250CE4B0BF4}" type="datetimeFigureOut">
              <a:rPr lang="en-US" smtClean="0"/>
              <a:t>11/30/2024</a:t>
            </a:fld>
            <a:endParaRPr lang="en-US"/>
          </a:p>
        </p:txBody>
      </p:sp>
      <p:sp>
        <p:nvSpPr>
          <p:cNvPr id="5" name="Footer Placeholder 4"/>
          <p:cNvSpPr>
            <a:spLocks noGrp="1"/>
          </p:cNvSpPr>
          <p:nvPr>
            <p:ph type="ftr" sz="quarter" idx="3"/>
          </p:nvPr>
        </p:nvSpPr>
        <p:spPr>
          <a:xfrm>
            <a:off x="14175592" y="28053287"/>
            <a:ext cx="14443055" cy="1611452"/>
          </a:xfrm>
          <a:prstGeom prst="rect">
            <a:avLst/>
          </a:prstGeom>
        </p:spPr>
        <p:txBody>
          <a:bodyPr vert="horz" lIns="91440" tIns="45720" rIns="91440" bIns="45720" rtlCol="0" anchor="ctr"/>
          <a:lstStyle>
            <a:lvl1pPr algn="ctr">
              <a:defRPr sz="5296">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223430" y="28053287"/>
            <a:ext cx="9628704" cy="1611452"/>
          </a:xfrm>
          <a:prstGeom prst="rect">
            <a:avLst/>
          </a:prstGeom>
        </p:spPr>
        <p:txBody>
          <a:bodyPr vert="horz" lIns="91440" tIns="45720" rIns="91440" bIns="45720" rtlCol="0" anchor="ctr"/>
          <a:lstStyle>
            <a:lvl1pPr algn="r">
              <a:defRPr sz="5296">
                <a:solidFill>
                  <a:schemeClr val="tx1">
                    <a:tint val="82000"/>
                  </a:schemeClr>
                </a:solidFill>
              </a:defRPr>
            </a:lvl1pPr>
          </a:lstStyle>
          <a:p>
            <a:fld id="{B0C25157-D02D-452E-9EE0-8D790D0DFA57}" type="slidenum">
              <a:rPr lang="en-US" smtClean="0"/>
              <a:t>‹#›</a:t>
            </a:fld>
            <a:endParaRPr lang="en-US"/>
          </a:p>
        </p:txBody>
      </p:sp>
    </p:spTree>
    <p:extLst>
      <p:ext uri="{BB962C8B-B14F-4D97-AF65-F5344CB8AC3E}">
        <p14:creationId xmlns:p14="http://schemas.microsoft.com/office/powerpoint/2010/main" val="2766764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5613" rtl="0" eaLnBrk="1" latinLnBrk="0" hangingPunct="1">
        <a:lnSpc>
          <a:spcPct val="90000"/>
        </a:lnSpc>
        <a:spcBef>
          <a:spcPct val="0"/>
        </a:spcBef>
        <a:buNone/>
        <a:defRPr sz="19419" kern="1200">
          <a:solidFill>
            <a:schemeClr val="tx1"/>
          </a:solidFill>
          <a:latin typeface="+mj-lt"/>
          <a:ea typeface="+mj-ea"/>
          <a:cs typeface="+mj-cs"/>
        </a:defRPr>
      </a:lvl1pPr>
    </p:titleStyle>
    <p:bodyStyle>
      <a:lvl1pPr marL="1008903" indent="-1008903" algn="l" defTabSz="4035613" rtl="0" eaLnBrk="1" latinLnBrk="0" hangingPunct="1">
        <a:lnSpc>
          <a:spcPct val="90000"/>
        </a:lnSpc>
        <a:spcBef>
          <a:spcPts val="4413"/>
        </a:spcBef>
        <a:buFont typeface="Arial" panose="020B0604020202020204" pitchFamily="34" charset="0"/>
        <a:buChar char="•"/>
        <a:defRPr sz="12358" kern="1200">
          <a:solidFill>
            <a:schemeClr val="tx1"/>
          </a:solidFill>
          <a:latin typeface="+mn-lt"/>
          <a:ea typeface="+mn-ea"/>
          <a:cs typeface="+mn-cs"/>
        </a:defRPr>
      </a:lvl1pPr>
      <a:lvl2pPr marL="3026710" indent="-1008903" algn="l" defTabSz="4035613" rtl="0" eaLnBrk="1" latinLnBrk="0" hangingPunct="1">
        <a:lnSpc>
          <a:spcPct val="90000"/>
        </a:lnSpc>
        <a:spcBef>
          <a:spcPts val="2207"/>
        </a:spcBef>
        <a:buFont typeface="Arial" panose="020B0604020202020204" pitchFamily="34" charset="0"/>
        <a:buChar char="•"/>
        <a:defRPr sz="10592" kern="1200">
          <a:solidFill>
            <a:schemeClr val="tx1"/>
          </a:solidFill>
          <a:latin typeface="+mn-lt"/>
          <a:ea typeface="+mn-ea"/>
          <a:cs typeface="+mn-cs"/>
        </a:defRPr>
      </a:lvl2pPr>
      <a:lvl3pPr marL="5044516" indent="-1008903" algn="l" defTabSz="4035613" rtl="0" eaLnBrk="1" latinLnBrk="0" hangingPunct="1">
        <a:lnSpc>
          <a:spcPct val="90000"/>
        </a:lnSpc>
        <a:spcBef>
          <a:spcPts val="2207"/>
        </a:spcBef>
        <a:buFont typeface="Arial" panose="020B0604020202020204" pitchFamily="34" charset="0"/>
        <a:buChar char="•"/>
        <a:defRPr sz="8827" kern="1200">
          <a:solidFill>
            <a:schemeClr val="tx1"/>
          </a:solidFill>
          <a:latin typeface="+mn-lt"/>
          <a:ea typeface="+mn-ea"/>
          <a:cs typeface="+mn-cs"/>
        </a:defRPr>
      </a:lvl3pPr>
      <a:lvl4pPr marL="7062323"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4pPr>
      <a:lvl5pPr marL="908012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5pPr>
      <a:lvl6pPr marL="11097936"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6pPr>
      <a:lvl7pPr marL="13115742"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7pPr>
      <a:lvl8pPr marL="15133549"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8pPr>
      <a:lvl9pPr marL="17151355" indent="-1008903" algn="l" defTabSz="4035613" rtl="0" eaLnBrk="1" latinLnBrk="0" hangingPunct="1">
        <a:lnSpc>
          <a:spcPct val="90000"/>
        </a:lnSpc>
        <a:spcBef>
          <a:spcPts val="2207"/>
        </a:spcBef>
        <a:buFont typeface="Arial" panose="020B0604020202020204" pitchFamily="34" charset="0"/>
        <a:buChar char="•"/>
        <a:defRPr sz="7944" kern="1200">
          <a:solidFill>
            <a:schemeClr val="tx1"/>
          </a:solidFill>
          <a:latin typeface="+mn-lt"/>
          <a:ea typeface="+mn-ea"/>
          <a:cs typeface="+mn-cs"/>
        </a:defRPr>
      </a:lvl9pPr>
    </p:bodyStyle>
    <p:otherStyle>
      <a:defPPr>
        <a:defRPr lang="en-US"/>
      </a:defPPr>
      <a:lvl1pPr marL="0" algn="l" defTabSz="4035613" rtl="0" eaLnBrk="1" latinLnBrk="0" hangingPunct="1">
        <a:defRPr sz="7944" kern="1200">
          <a:solidFill>
            <a:schemeClr val="tx1"/>
          </a:solidFill>
          <a:latin typeface="+mn-lt"/>
          <a:ea typeface="+mn-ea"/>
          <a:cs typeface="+mn-cs"/>
        </a:defRPr>
      </a:lvl1pPr>
      <a:lvl2pPr marL="2017806" algn="l" defTabSz="4035613" rtl="0" eaLnBrk="1" latinLnBrk="0" hangingPunct="1">
        <a:defRPr sz="7944" kern="1200">
          <a:solidFill>
            <a:schemeClr val="tx1"/>
          </a:solidFill>
          <a:latin typeface="+mn-lt"/>
          <a:ea typeface="+mn-ea"/>
          <a:cs typeface="+mn-cs"/>
        </a:defRPr>
      </a:lvl2pPr>
      <a:lvl3pPr marL="4035613" algn="l" defTabSz="4035613" rtl="0" eaLnBrk="1" latinLnBrk="0" hangingPunct="1">
        <a:defRPr sz="7944" kern="1200">
          <a:solidFill>
            <a:schemeClr val="tx1"/>
          </a:solidFill>
          <a:latin typeface="+mn-lt"/>
          <a:ea typeface="+mn-ea"/>
          <a:cs typeface="+mn-cs"/>
        </a:defRPr>
      </a:lvl3pPr>
      <a:lvl4pPr marL="6053419" algn="l" defTabSz="4035613" rtl="0" eaLnBrk="1" latinLnBrk="0" hangingPunct="1">
        <a:defRPr sz="7944" kern="1200">
          <a:solidFill>
            <a:schemeClr val="tx1"/>
          </a:solidFill>
          <a:latin typeface="+mn-lt"/>
          <a:ea typeface="+mn-ea"/>
          <a:cs typeface="+mn-cs"/>
        </a:defRPr>
      </a:lvl4pPr>
      <a:lvl5pPr marL="8071226" algn="l" defTabSz="4035613" rtl="0" eaLnBrk="1" latinLnBrk="0" hangingPunct="1">
        <a:defRPr sz="7944" kern="1200">
          <a:solidFill>
            <a:schemeClr val="tx1"/>
          </a:solidFill>
          <a:latin typeface="+mn-lt"/>
          <a:ea typeface="+mn-ea"/>
          <a:cs typeface="+mn-cs"/>
        </a:defRPr>
      </a:lvl5pPr>
      <a:lvl6pPr marL="10089032" algn="l" defTabSz="4035613" rtl="0" eaLnBrk="1" latinLnBrk="0" hangingPunct="1">
        <a:defRPr sz="7944" kern="1200">
          <a:solidFill>
            <a:schemeClr val="tx1"/>
          </a:solidFill>
          <a:latin typeface="+mn-lt"/>
          <a:ea typeface="+mn-ea"/>
          <a:cs typeface="+mn-cs"/>
        </a:defRPr>
      </a:lvl6pPr>
      <a:lvl7pPr marL="12106839" algn="l" defTabSz="4035613" rtl="0" eaLnBrk="1" latinLnBrk="0" hangingPunct="1">
        <a:defRPr sz="7944" kern="1200">
          <a:solidFill>
            <a:schemeClr val="tx1"/>
          </a:solidFill>
          <a:latin typeface="+mn-lt"/>
          <a:ea typeface="+mn-ea"/>
          <a:cs typeface="+mn-cs"/>
        </a:defRPr>
      </a:lvl7pPr>
      <a:lvl8pPr marL="14124645" algn="l" defTabSz="4035613" rtl="0" eaLnBrk="1" latinLnBrk="0" hangingPunct="1">
        <a:defRPr sz="7944" kern="1200">
          <a:solidFill>
            <a:schemeClr val="tx1"/>
          </a:solidFill>
          <a:latin typeface="+mn-lt"/>
          <a:ea typeface="+mn-ea"/>
          <a:cs typeface="+mn-cs"/>
        </a:defRPr>
      </a:lvl8pPr>
      <a:lvl9pPr marL="16142452" algn="l" defTabSz="4035613" rtl="0" eaLnBrk="1" latinLnBrk="0" hangingPunct="1">
        <a:defRPr sz="79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ED77D93-524A-3DF9-AF6C-482C8B6F9164}"/>
              </a:ext>
            </a:extLst>
          </p:cNvPr>
          <p:cNvSpPr txBox="1"/>
          <p:nvPr/>
        </p:nvSpPr>
        <p:spPr>
          <a:xfrm>
            <a:off x="5186266" y="669991"/>
            <a:ext cx="32421705" cy="3046988"/>
          </a:xfrm>
          <a:prstGeom prst="rect">
            <a:avLst/>
          </a:prstGeom>
          <a:noFill/>
        </p:spPr>
        <p:txBody>
          <a:bodyPr wrap="square">
            <a:spAutoFit/>
          </a:bodyPr>
          <a:lstStyle/>
          <a:p>
            <a:pPr algn="ctr"/>
            <a:r>
              <a:rPr lang="en-US" sz="9600" b="1" dirty="0">
                <a:latin typeface="Arial" panose="020B0604020202020204" pitchFamily="34" charset="0"/>
                <a:cs typeface="Arial" panose="020B0604020202020204" pitchFamily="34" charset="0"/>
              </a:rPr>
              <a:t>Anomaly Detection in Industry 4.0: Supervised vs. Semi-supervised Approaches with OPC-UA integration</a:t>
            </a:r>
          </a:p>
        </p:txBody>
      </p:sp>
      <p:grpSp>
        <p:nvGrpSpPr>
          <p:cNvPr id="20" name="Group 19">
            <a:extLst>
              <a:ext uri="{FF2B5EF4-FFF2-40B4-BE49-F238E27FC236}">
                <a16:creationId xmlns:a16="http://schemas.microsoft.com/office/drawing/2014/main" id="{040B0A91-C7F8-FED5-DB1A-E6DC5CCB4DE2}"/>
              </a:ext>
            </a:extLst>
          </p:cNvPr>
          <p:cNvGrpSpPr/>
          <p:nvPr/>
        </p:nvGrpSpPr>
        <p:grpSpPr>
          <a:xfrm>
            <a:off x="346231" y="690807"/>
            <a:ext cx="4276553" cy="3046988"/>
            <a:chOff x="16005155" y="6915624"/>
            <a:chExt cx="9184101" cy="6436536"/>
          </a:xfrm>
        </p:grpSpPr>
        <p:pic>
          <p:nvPicPr>
            <p:cNvPr id="18" name="Picture 17">
              <a:extLst>
                <a:ext uri="{FF2B5EF4-FFF2-40B4-BE49-F238E27FC236}">
                  <a16:creationId xmlns:a16="http://schemas.microsoft.com/office/drawing/2014/main" id="{3F8ADADE-2B4B-72FA-BC6A-472E259FE348}"/>
                </a:ext>
              </a:extLst>
            </p:cNvPr>
            <p:cNvPicPr>
              <a:picLocks noChangeAspect="1"/>
            </p:cNvPicPr>
            <p:nvPr/>
          </p:nvPicPr>
          <p:blipFill rotWithShape="1">
            <a:blip r:embed="rId3"/>
            <a:srcRect r="52070"/>
            <a:stretch/>
          </p:blipFill>
          <p:spPr>
            <a:xfrm>
              <a:off x="16005155" y="6915624"/>
              <a:ext cx="8327949" cy="3895682"/>
            </a:xfrm>
            <a:prstGeom prst="rect">
              <a:avLst/>
            </a:prstGeom>
          </p:spPr>
        </p:pic>
        <p:pic>
          <p:nvPicPr>
            <p:cNvPr id="19" name="Picture 18">
              <a:extLst>
                <a:ext uri="{FF2B5EF4-FFF2-40B4-BE49-F238E27FC236}">
                  <a16:creationId xmlns:a16="http://schemas.microsoft.com/office/drawing/2014/main" id="{BDD20C80-2C5E-27C9-117F-437200E941D5}"/>
                </a:ext>
              </a:extLst>
            </p:cNvPr>
            <p:cNvPicPr>
              <a:picLocks noChangeAspect="1"/>
            </p:cNvPicPr>
            <p:nvPr/>
          </p:nvPicPr>
          <p:blipFill rotWithShape="1">
            <a:blip r:embed="rId3"/>
            <a:srcRect l="47142"/>
            <a:stretch/>
          </p:blipFill>
          <p:spPr>
            <a:xfrm>
              <a:off x="16005155" y="9456478"/>
              <a:ext cx="9184101" cy="3895682"/>
            </a:xfrm>
            <a:prstGeom prst="rect">
              <a:avLst/>
            </a:prstGeom>
          </p:spPr>
        </p:pic>
      </p:grpSp>
      <p:sp>
        <p:nvSpPr>
          <p:cNvPr id="21" name="TextBox 20">
            <a:extLst>
              <a:ext uri="{FF2B5EF4-FFF2-40B4-BE49-F238E27FC236}">
                <a16:creationId xmlns:a16="http://schemas.microsoft.com/office/drawing/2014/main" id="{C153F79B-7704-4039-A6B4-4D1A3659C61E}"/>
              </a:ext>
            </a:extLst>
          </p:cNvPr>
          <p:cNvSpPr txBox="1"/>
          <p:nvPr/>
        </p:nvSpPr>
        <p:spPr>
          <a:xfrm>
            <a:off x="0" y="3716979"/>
            <a:ext cx="42794238" cy="769441"/>
          </a:xfrm>
          <a:prstGeom prst="rect">
            <a:avLst/>
          </a:prstGeom>
          <a:noFill/>
        </p:spPr>
        <p:txBody>
          <a:bodyPr wrap="square">
            <a:spAutoFit/>
          </a:bodyPr>
          <a:lstStyle/>
          <a:p>
            <a:pPr algn="ctr"/>
            <a:r>
              <a:rPr lang="en-US" sz="4400" b="0" i="0" dirty="0">
                <a:effectLst/>
                <a:highlight>
                  <a:srgbClr val="FFFFFF"/>
                </a:highlight>
                <a:latin typeface="Arial" panose="020B0604020202020204" pitchFamily="34" charset="0"/>
              </a:rPr>
              <a:t>Henry O. Velesaca, William Velesaca</a:t>
            </a:r>
            <a:endParaRPr lang="en-US" sz="4400" b="1"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FCB43EA-28E4-172D-E305-C85502524238}"/>
              </a:ext>
            </a:extLst>
          </p:cNvPr>
          <p:cNvSpPr/>
          <p:nvPr/>
        </p:nvSpPr>
        <p:spPr>
          <a:xfrm>
            <a:off x="140675" y="4833182"/>
            <a:ext cx="13932000" cy="6995222"/>
          </a:xfrm>
          <a:prstGeom prst="rect">
            <a:avLst/>
          </a:prstGeom>
          <a:solidFill>
            <a:schemeClr val="bg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t"/>
          <a:lstStyle/>
          <a:p>
            <a:pPr algn="ctr"/>
            <a:endParaRPr lang="es-419" sz="4400" b="1" dirty="0">
              <a:solidFill>
                <a:schemeClr val="tx1"/>
              </a:solidFill>
              <a:latin typeface="Times New Roman" panose="02020603050405020304" pitchFamily="18" charset="0"/>
              <a:cs typeface="Times New Roman" panose="02020603050405020304" pitchFamily="18" charset="0"/>
            </a:endParaRPr>
          </a:p>
          <a:p>
            <a:pPr algn="just"/>
            <a:r>
              <a:rPr lang="en-US" sz="4400" dirty="0">
                <a:solidFill>
                  <a:schemeClr val="tx1"/>
                </a:solidFill>
                <a:latin typeface="Times New Roman" panose="02020603050405020304" pitchFamily="18" charset="0"/>
                <a:cs typeface="Times New Roman" panose="02020603050405020304" pitchFamily="18" charset="0"/>
              </a:rPr>
              <a:t>This work presents a novel approach to detect defects in industrial products by integrating OPC-UA with YOLO v8 and </a:t>
            </a:r>
            <a:r>
              <a:rPr lang="en-US" sz="4400" dirty="0" err="1">
                <a:solidFill>
                  <a:schemeClr val="tx1"/>
                </a:solidFill>
                <a:latin typeface="Times New Roman" panose="02020603050405020304" pitchFamily="18" charset="0"/>
                <a:cs typeface="Times New Roman" panose="02020603050405020304" pitchFamily="18" charset="0"/>
              </a:rPr>
              <a:t>MemSeg</a:t>
            </a:r>
            <a:r>
              <a:rPr lang="en-US" sz="4400" dirty="0">
                <a:solidFill>
                  <a:schemeClr val="tx1"/>
                </a:solidFill>
                <a:latin typeface="Times New Roman" panose="02020603050405020304" pitchFamily="18" charset="0"/>
                <a:cs typeface="Times New Roman" panose="02020603050405020304" pitchFamily="18" charset="0"/>
              </a:rPr>
              <a:t>. OPC-UA ensures secure and efficient communication between devices. The combination of these technologies makes it possible to monitor production lines in near real time and quickly correct defects, improving product quality and operational efficiency. A case study with detection of defects in tin lids demonstrates the effectiveness of the proposed approach. </a:t>
            </a:r>
          </a:p>
        </p:txBody>
      </p:sp>
      <p:sp>
        <p:nvSpPr>
          <p:cNvPr id="31" name="Rectangle 30">
            <a:extLst>
              <a:ext uri="{FF2B5EF4-FFF2-40B4-BE49-F238E27FC236}">
                <a16:creationId xmlns:a16="http://schemas.microsoft.com/office/drawing/2014/main" id="{B762270E-262A-6B86-57BD-86268C580370}"/>
              </a:ext>
            </a:extLst>
          </p:cNvPr>
          <p:cNvSpPr/>
          <p:nvPr/>
        </p:nvSpPr>
        <p:spPr>
          <a:xfrm>
            <a:off x="140674" y="12201772"/>
            <a:ext cx="13932000" cy="17850359"/>
          </a:xfrm>
          <a:prstGeom prst="rect">
            <a:avLst/>
          </a:prstGeom>
          <a:solidFill>
            <a:schemeClr val="bg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t"/>
          <a:lstStyle/>
          <a:p>
            <a:pPr algn="ctr"/>
            <a:r>
              <a:rPr lang="es-419" sz="4800" b="1" dirty="0" err="1">
                <a:solidFill>
                  <a:schemeClr val="tx1"/>
                </a:solidFill>
                <a:latin typeface="Times New Roman" panose="02020603050405020304" pitchFamily="18" charset="0"/>
                <a:cs typeface="Times New Roman" panose="02020603050405020304" pitchFamily="18" charset="0"/>
              </a:rPr>
              <a:t>Proposed</a:t>
            </a:r>
            <a:r>
              <a:rPr lang="es-419" sz="4800" b="1" dirty="0">
                <a:solidFill>
                  <a:schemeClr val="tx1"/>
                </a:solidFill>
                <a:latin typeface="Times New Roman" panose="02020603050405020304" pitchFamily="18" charset="0"/>
                <a:cs typeface="Times New Roman" panose="02020603050405020304" pitchFamily="18" charset="0"/>
              </a:rPr>
              <a:t> </a:t>
            </a:r>
            <a:r>
              <a:rPr lang="es-419" sz="4800" b="1" dirty="0" err="1">
                <a:solidFill>
                  <a:schemeClr val="tx1"/>
                </a:solidFill>
                <a:latin typeface="Times New Roman" panose="02020603050405020304" pitchFamily="18" charset="0"/>
                <a:cs typeface="Times New Roman" panose="02020603050405020304" pitchFamily="18" charset="0"/>
              </a:rPr>
              <a:t>Approach</a:t>
            </a: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r>
              <a:rPr lang="en-US" sz="4400" dirty="0">
                <a:solidFill>
                  <a:schemeClr val="tx1"/>
                </a:solidFill>
                <a:latin typeface="Times New Roman" panose="02020603050405020304" pitchFamily="18" charset="0"/>
                <a:cs typeface="Times New Roman" panose="02020603050405020304" pitchFamily="18" charset="0"/>
              </a:rPr>
              <a:t>The proposed approach is based on a hierarchical system architecture with three layers: Control (</a:t>
            </a:r>
            <a:r>
              <a:rPr lang="en-US" sz="4400" b="1" dirty="0">
                <a:solidFill>
                  <a:schemeClr val="tx1"/>
                </a:solidFill>
                <a:latin typeface="Times New Roman" panose="02020603050405020304" pitchFamily="18" charset="0"/>
                <a:cs typeface="Times New Roman" panose="02020603050405020304" pitchFamily="18" charset="0"/>
              </a:rPr>
              <a:t>PLC</a:t>
            </a:r>
            <a:r>
              <a:rPr lang="en-US" sz="4400" dirty="0">
                <a:solidFill>
                  <a:schemeClr val="tx1"/>
                </a:solidFill>
                <a:latin typeface="Times New Roman" panose="02020603050405020304" pitchFamily="18" charset="0"/>
                <a:cs typeface="Times New Roman" panose="02020603050405020304" pitchFamily="18" charset="0"/>
              </a:rPr>
              <a:t>), Supervision (</a:t>
            </a:r>
            <a:r>
              <a:rPr lang="en-US" sz="4400" b="1" dirty="0">
                <a:solidFill>
                  <a:schemeClr val="tx1"/>
                </a:solidFill>
                <a:latin typeface="Times New Roman" panose="02020603050405020304" pitchFamily="18" charset="0"/>
                <a:cs typeface="Times New Roman" panose="02020603050405020304" pitchFamily="18" charset="0"/>
              </a:rPr>
              <a:t>OPC-UA</a:t>
            </a:r>
            <a:r>
              <a:rPr lang="en-US" sz="4400" dirty="0">
                <a:solidFill>
                  <a:schemeClr val="tx1"/>
                </a:solidFill>
                <a:latin typeface="Times New Roman" panose="02020603050405020304" pitchFamily="18" charset="0"/>
                <a:cs typeface="Times New Roman" panose="02020603050405020304" pitchFamily="18" charset="0"/>
              </a:rPr>
              <a:t>, </a:t>
            </a:r>
            <a:r>
              <a:rPr lang="en-US" sz="4400" b="1" dirty="0">
                <a:solidFill>
                  <a:schemeClr val="tx1"/>
                </a:solidFill>
                <a:latin typeface="Times New Roman" panose="02020603050405020304" pitchFamily="18" charset="0"/>
                <a:cs typeface="Times New Roman" panose="02020603050405020304" pitchFamily="18" charset="0"/>
              </a:rPr>
              <a:t>Deep Learning</a:t>
            </a:r>
            <a:r>
              <a:rPr lang="en-US" sz="4400" dirty="0">
                <a:solidFill>
                  <a:schemeClr val="tx1"/>
                </a:solidFill>
                <a:latin typeface="Times New Roman" panose="02020603050405020304" pitchFamily="18" charset="0"/>
                <a:cs typeface="Times New Roman" panose="02020603050405020304" pitchFamily="18" charset="0"/>
              </a:rPr>
              <a:t>), and Visualization (</a:t>
            </a:r>
            <a:r>
              <a:rPr lang="en-US" sz="4400" b="1" dirty="0">
                <a:solidFill>
                  <a:schemeClr val="tx1"/>
                </a:solidFill>
                <a:latin typeface="Times New Roman" panose="02020603050405020304" pitchFamily="18" charset="0"/>
                <a:cs typeface="Times New Roman" panose="02020603050405020304" pitchFamily="18" charset="0"/>
              </a:rPr>
              <a:t>dashboard</a:t>
            </a:r>
            <a:r>
              <a:rPr lang="en-US" sz="4400" dirty="0">
                <a:solidFill>
                  <a:schemeClr val="tx1"/>
                </a:solidFill>
                <a:latin typeface="Times New Roman" panose="02020603050405020304" pitchFamily="18" charset="0"/>
                <a:cs typeface="Times New Roman" panose="02020603050405020304" pitchFamily="18" charset="0"/>
              </a:rPr>
              <a:t>) (see Fig. 1). In the case study, an anomaly tinplate detection system is implemented. The objective is to include the YOLOv8 and </a:t>
            </a:r>
            <a:r>
              <a:rPr lang="en-US" sz="4400" dirty="0" err="1">
                <a:solidFill>
                  <a:schemeClr val="tx1"/>
                </a:solidFill>
                <a:latin typeface="Times New Roman" panose="02020603050405020304" pitchFamily="18" charset="0"/>
                <a:cs typeface="Times New Roman" panose="02020603050405020304" pitchFamily="18" charset="0"/>
              </a:rPr>
              <a:t>MemSeg</a:t>
            </a:r>
            <a:r>
              <a:rPr lang="en-US" sz="4400" dirty="0">
                <a:solidFill>
                  <a:schemeClr val="tx1"/>
                </a:solidFill>
                <a:latin typeface="Times New Roman" panose="02020603050405020304" pitchFamily="18" charset="0"/>
                <a:cs typeface="Times New Roman" panose="02020603050405020304" pitchFamily="18" charset="0"/>
              </a:rPr>
              <a:t> trained model within the OPC-UA Server with a Finite State Machine. The integration improves real-time anomaly detection and defects classification. Execution time (CPU, GPU) and Average Accuracy metrics will be calculated to establish the performance of the system.</a:t>
            </a:r>
          </a:p>
        </p:txBody>
      </p:sp>
      <p:sp>
        <p:nvSpPr>
          <p:cNvPr id="32" name="Rectangle 31">
            <a:extLst>
              <a:ext uri="{FF2B5EF4-FFF2-40B4-BE49-F238E27FC236}">
                <a16:creationId xmlns:a16="http://schemas.microsoft.com/office/drawing/2014/main" id="{F4B93A3E-D810-0FA5-823E-DE00B3781295}"/>
              </a:ext>
            </a:extLst>
          </p:cNvPr>
          <p:cNvSpPr/>
          <p:nvPr/>
        </p:nvSpPr>
        <p:spPr>
          <a:xfrm>
            <a:off x="14253545" y="4833181"/>
            <a:ext cx="14220000" cy="2529847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t"/>
          <a:lstStyle/>
          <a:p>
            <a:pPr algn="ctr"/>
            <a:r>
              <a:rPr lang="es-419" sz="4800" b="1" dirty="0">
                <a:solidFill>
                  <a:schemeClr val="tx1"/>
                </a:solidFill>
                <a:latin typeface="Times New Roman" panose="02020603050405020304" pitchFamily="18" charset="0"/>
                <a:cs typeface="Times New Roman" panose="02020603050405020304" pitchFamily="18" charset="0"/>
              </a:rPr>
              <a:t>Case </a:t>
            </a:r>
            <a:r>
              <a:rPr lang="es-419" sz="4800" b="1" dirty="0" err="1">
                <a:solidFill>
                  <a:schemeClr val="tx1"/>
                </a:solidFill>
                <a:latin typeface="Times New Roman" panose="02020603050405020304" pitchFamily="18" charset="0"/>
                <a:cs typeface="Times New Roman" panose="02020603050405020304" pitchFamily="18" charset="0"/>
              </a:rPr>
              <a:t>Study</a:t>
            </a:r>
            <a:endParaRPr lang="es-419" sz="4800" b="1" dirty="0">
              <a:solidFill>
                <a:schemeClr val="tx1"/>
              </a:solidFill>
              <a:latin typeface="Times New Roman" panose="02020603050405020304" pitchFamily="18" charset="0"/>
              <a:cs typeface="Times New Roman" panose="02020603050405020304" pitchFamily="18" charset="0"/>
            </a:endParaRPr>
          </a:p>
          <a:p>
            <a:pPr algn="just"/>
            <a:r>
              <a:rPr lang="en-US" sz="4400" dirty="0">
                <a:solidFill>
                  <a:schemeClr val="tx1"/>
                </a:solidFill>
                <a:latin typeface="Times New Roman" panose="02020603050405020304" pitchFamily="18" charset="0"/>
                <a:cs typeface="Times New Roman" panose="02020603050405020304" pitchFamily="18" charset="0"/>
              </a:rPr>
              <a:t>The system uses a Siemens </a:t>
            </a:r>
            <a:r>
              <a:rPr lang="en-US" sz="4400" b="1" dirty="0">
                <a:solidFill>
                  <a:schemeClr val="tx1"/>
                </a:solidFill>
                <a:latin typeface="Times New Roman" panose="02020603050405020304" pitchFamily="18" charset="0"/>
                <a:cs typeface="Times New Roman" panose="02020603050405020304" pitchFamily="18" charset="0"/>
              </a:rPr>
              <a:t>S7 1200</a:t>
            </a:r>
            <a:r>
              <a:rPr lang="en-US" sz="4400" dirty="0">
                <a:solidFill>
                  <a:schemeClr val="tx1"/>
                </a:solidFill>
                <a:latin typeface="Times New Roman" panose="02020603050405020304" pitchFamily="18" charset="0"/>
                <a:cs typeface="Times New Roman" panose="02020603050405020304" pitchFamily="18" charset="0"/>
              </a:rPr>
              <a:t> PLC for control, an </a:t>
            </a:r>
            <a:r>
              <a:rPr lang="en-US" sz="4400" b="1" dirty="0">
                <a:solidFill>
                  <a:schemeClr val="tx1"/>
                </a:solidFill>
                <a:latin typeface="Times New Roman" panose="02020603050405020304" pitchFamily="18" charset="0"/>
                <a:cs typeface="Times New Roman" panose="02020603050405020304" pitchFamily="18" charset="0"/>
              </a:rPr>
              <a:t>industrial RGB camera</a:t>
            </a:r>
            <a:r>
              <a:rPr lang="en-US" sz="4400" dirty="0">
                <a:solidFill>
                  <a:schemeClr val="tx1"/>
                </a:solidFill>
                <a:latin typeface="Times New Roman" panose="02020603050405020304" pitchFamily="18" charset="0"/>
                <a:cs typeface="Times New Roman" panose="02020603050405020304" pitchFamily="18" charset="0"/>
              </a:rPr>
              <a:t>, a lighting system and an </a:t>
            </a:r>
            <a:r>
              <a:rPr lang="en-US" sz="4400" b="1" dirty="0">
                <a:solidFill>
                  <a:schemeClr val="tx1"/>
                </a:solidFill>
                <a:latin typeface="Times New Roman" panose="02020603050405020304" pitchFamily="18" charset="0"/>
                <a:cs typeface="Times New Roman" panose="02020603050405020304" pitchFamily="18" charset="0"/>
              </a:rPr>
              <a:t>inductive sensor</a:t>
            </a:r>
            <a:r>
              <a:rPr lang="en-US" sz="4400" dirty="0">
                <a:solidFill>
                  <a:schemeClr val="tx1"/>
                </a:solidFill>
                <a:latin typeface="Times New Roman" panose="02020603050405020304" pitchFamily="18" charset="0"/>
                <a:cs typeface="Times New Roman" panose="02020603050405020304" pitchFamily="18" charset="0"/>
              </a:rPr>
              <a:t> detects lids on a conveyor belt. A workstation with an Intel Core i9 3.3GHz CPU and NVIDIA Titan XP GPU is used in the supervision layer. This workstation is used for training and testing YOLOv8, acquiring images, and running the </a:t>
            </a:r>
            <a:r>
              <a:rPr lang="en-US" sz="4400" b="1" dirty="0">
                <a:solidFill>
                  <a:schemeClr val="tx1"/>
                </a:solidFill>
                <a:latin typeface="Times New Roman" panose="02020603050405020304" pitchFamily="18" charset="0"/>
                <a:cs typeface="Times New Roman" panose="02020603050405020304" pitchFamily="18" charset="0"/>
              </a:rPr>
              <a:t>OPC-UA</a:t>
            </a:r>
            <a:r>
              <a:rPr lang="en-US" sz="4400" dirty="0">
                <a:solidFill>
                  <a:schemeClr val="tx1"/>
                </a:solidFill>
                <a:latin typeface="Times New Roman" panose="02020603050405020304" pitchFamily="18" charset="0"/>
                <a:cs typeface="Times New Roman" panose="02020603050405020304" pitchFamily="18" charset="0"/>
              </a:rPr>
              <a:t> Server and </a:t>
            </a:r>
            <a:r>
              <a:rPr lang="en-US" sz="4400" b="1" dirty="0">
                <a:solidFill>
                  <a:schemeClr val="tx1"/>
                </a:solidFill>
                <a:latin typeface="Times New Roman" panose="02020603050405020304" pitchFamily="18" charset="0"/>
                <a:cs typeface="Times New Roman" panose="02020603050405020304" pitchFamily="18" charset="0"/>
              </a:rPr>
              <a:t>YOLO v8 </a:t>
            </a:r>
            <a:r>
              <a:rPr lang="en-US" sz="4400" dirty="0">
                <a:solidFill>
                  <a:schemeClr val="tx1"/>
                </a:solidFill>
                <a:latin typeface="Times New Roman" panose="02020603050405020304" pitchFamily="18" charset="0"/>
                <a:cs typeface="Times New Roman" panose="02020603050405020304" pitchFamily="18" charset="0"/>
              </a:rPr>
              <a:t>model inference.</a:t>
            </a: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r>
              <a:rPr lang="en-US" sz="4400" dirty="0">
                <a:solidFill>
                  <a:schemeClr val="tx1"/>
                </a:solidFill>
                <a:latin typeface="Times New Roman" panose="02020603050405020304" pitchFamily="18" charset="0"/>
                <a:cs typeface="Times New Roman" panose="02020603050405020304" pitchFamily="18" charset="0"/>
              </a:rPr>
              <a:t>For the </a:t>
            </a:r>
            <a:r>
              <a:rPr lang="en-US" sz="4400" b="1" dirty="0">
                <a:solidFill>
                  <a:schemeClr val="tx1"/>
                </a:solidFill>
                <a:latin typeface="Times New Roman" panose="02020603050405020304" pitchFamily="18" charset="0"/>
                <a:cs typeface="Times New Roman" panose="02020603050405020304" pitchFamily="18" charset="0"/>
              </a:rPr>
              <a:t>OPC-UA Server </a:t>
            </a:r>
            <a:r>
              <a:rPr lang="en-US" sz="4400" dirty="0">
                <a:solidFill>
                  <a:schemeClr val="tx1"/>
                </a:solidFill>
                <a:latin typeface="Times New Roman" panose="02020603050405020304" pitchFamily="18" charset="0"/>
                <a:cs typeface="Times New Roman" panose="02020603050405020304" pitchFamily="18" charset="0"/>
              </a:rPr>
              <a:t>implementation a finite state machine has been defined using the Part 16 of OPC-UA. The behavior model result is shown in Fig. 1.</a:t>
            </a:r>
          </a:p>
          <a:p>
            <a:pPr algn="just"/>
            <a:endParaRPr lang="en-US" sz="4000" dirty="0">
              <a:solidFill>
                <a:schemeClr val="tx1"/>
              </a:solidFill>
              <a:latin typeface="Times New Roman" panose="02020603050405020304" pitchFamily="18" charset="0"/>
              <a:cs typeface="Times New Roman" panose="02020603050405020304" pitchFamily="18" charset="0"/>
            </a:endParaRPr>
          </a:p>
          <a:p>
            <a:pPr algn="just"/>
            <a:r>
              <a:rPr lang="en-US" sz="4400" dirty="0">
                <a:solidFill>
                  <a:schemeClr val="tx1"/>
                </a:solidFill>
                <a:latin typeface="Times New Roman" panose="02020603050405020304" pitchFamily="18" charset="0"/>
                <a:cs typeface="Times New Roman" panose="02020603050405020304" pitchFamily="18" charset="0"/>
              </a:rPr>
              <a:t>The </a:t>
            </a:r>
            <a:r>
              <a:rPr lang="en-US" sz="4400" b="1" dirty="0">
                <a:solidFill>
                  <a:schemeClr val="tx1"/>
                </a:solidFill>
                <a:latin typeface="Times New Roman" panose="02020603050405020304" pitchFamily="18" charset="0"/>
                <a:cs typeface="Times New Roman" panose="02020603050405020304" pitchFamily="18" charset="0"/>
              </a:rPr>
              <a:t>integration</a:t>
            </a:r>
            <a:r>
              <a:rPr lang="en-US" sz="4400" dirty="0">
                <a:solidFill>
                  <a:schemeClr val="tx1"/>
                </a:solidFill>
                <a:latin typeface="Times New Roman" panose="02020603050405020304" pitchFamily="18" charset="0"/>
                <a:cs typeface="Times New Roman" panose="02020603050405020304" pitchFamily="18" charset="0"/>
              </a:rPr>
              <a:t> of YOLOv8 and </a:t>
            </a:r>
            <a:r>
              <a:rPr lang="en-US" sz="4400" dirty="0" err="1">
                <a:solidFill>
                  <a:schemeClr val="tx1"/>
                </a:solidFill>
                <a:latin typeface="Times New Roman" panose="02020603050405020304" pitchFamily="18" charset="0"/>
                <a:cs typeface="Times New Roman" panose="02020603050405020304" pitchFamily="18" charset="0"/>
              </a:rPr>
              <a:t>MemSeg</a:t>
            </a:r>
            <a:r>
              <a:rPr lang="en-US" sz="4400" dirty="0">
                <a:solidFill>
                  <a:schemeClr val="tx1"/>
                </a:solidFill>
                <a:latin typeface="Times New Roman" panose="02020603050405020304" pitchFamily="18" charset="0"/>
                <a:cs typeface="Times New Roman" panose="02020603050405020304" pitchFamily="18" charset="0"/>
              </a:rPr>
              <a:t> with the OPC-UA server is shown in Fig. 2 where the trained models are run inside the finite state machine.</a:t>
            </a: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endParaRPr lang="en-US" sz="4400" dirty="0">
              <a:solidFill>
                <a:schemeClr val="tx1"/>
              </a:solidFill>
              <a:latin typeface="Times New Roman" panose="02020603050405020304" pitchFamily="18" charset="0"/>
              <a:cs typeface="Times New Roman" panose="02020603050405020304" pitchFamily="18" charset="0"/>
            </a:endParaRPr>
          </a:p>
          <a:p>
            <a:pPr algn="just"/>
            <a:r>
              <a:rPr lang="en-US" sz="4400" dirty="0">
                <a:solidFill>
                  <a:schemeClr val="tx1"/>
                </a:solidFill>
                <a:latin typeface="Times New Roman" panose="02020603050405020304" pitchFamily="18" charset="0"/>
                <a:cs typeface="Times New Roman" panose="02020603050405020304" pitchFamily="18" charset="0"/>
              </a:rPr>
              <a:t>The performance of the OPC-UA server with YOLOv8 and </a:t>
            </a:r>
            <a:r>
              <a:rPr lang="en-US" sz="4400" dirty="0" err="1">
                <a:solidFill>
                  <a:schemeClr val="tx1"/>
                </a:solidFill>
                <a:latin typeface="Times New Roman" panose="02020603050405020304" pitchFamily="18" charset="0"/>
                <a:cs typeface="Times New Roman" panose="02020603050405020304" pitchFamily="18" charset="0"/>
              </a:rPr>
              <a:t>MemSeg</a:t>
            </a:r>
            <a:r>
              <a:rPr lang="en-US" sz="4400" dirty="0">
                <a:solidFill>
                  <a:schemeClr val="tx1"/>
                </a:solidFill>
                <a:latin typeface="Times New Roman" panose="02020603050405020304" pitchFamily="18" charset="0"/>
                <a:cs typeface="Times New Roman" panose="02020603050405020304" pitchFamily="18" charset="0"/>
              </a:rPr>
              <a:t> is evaluated using Execution time (CPU, GPU) and Average Accuracy. The evaluation is based on test images. The Table 1 show the performance evaluation using Execution Time and Average Accuracy per each approach.</a:t>
            </a:r>
          </a:p>
          <a:p>
            <a:pPr algn="just"/>
            <a:endParaRPr lang="en-US" sz="4400" dirty="0">
              <a:solidFill>
                <a:schemeClr val="tx1"/>
              </a:solidFill>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C2DF289D-6086-04B6-B6C6-5CCD0C5BBBC1}"/>
              </a:ext>
            </a:extLst>
          </p:cNvPr>
          <p:cNvSpPr/>
          <p:nvPr/>
        </p:nvSpPr>
        <p:spPr>
          <a:xfrm>
            <a:off x="28663510" y="4833183"/>
            <a:ext cx="13932000" cy="119204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t"/>
          <a:lstStyle/>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ctr"/>
            <a:endParaRPr lang="es-419" sz="4800" b="1" dirty="0">
              <a:solidFill>
                <a:schemeClr val="tx1"/>
              </a:solidFill>
              <a:latin typeface="Times New Roman" panose="02020603050405020304" pitchFamily="18" charset="0"/>
              <a:cs typeface="Times New Roman" panose="02020603050405020304" pitchFamily="18" charset="0"/>
            </a:endParaRPr>
          </a:p>
          <a:p>
            <a:pPr algn="just"/>
            <a:endParaRPr lang="en-US" sz="4800" dirty="0">
              <a:solidFill>
                <a:schemeClr val="tx1"/>
              </a:solidFill>
              <a:latin typeface="Times New Roman" panose="02020603050405020304" pitchFamily="18" charset="0"/>
              <a:cs typeface="Times New Roman" panose="02020603050405020304" pitchFamily="18" charset="0"/>
            </a:endParaRPr>
          </a:p>
          <a:p>
            <a:pPr algn="just"/>
            <a:r>
              <a:rPr lang="en-US" sz="4800" dirty="0">
                <a:solidFill>
                  <a:schemeClr val="tx1"/>
                </a:solidFill>
                <a:latin typeface="Times New Roman" panose="02020603050405020304" pitchFamily="18" charset="0"/>
                <a:cs typeface="Times New Roman" panose="02020603050405020304" pitchFamily="18" charset="0"/>
              </a:rPr>
              <a:t>The </a:t>
            </a:r>
            <a:r>
              <a:rPr lang="en-US" sz="4800" b="1" i="1" dirty="0">
                <a:solidFill>
                  <a:schemeClr val="tx1"/>
                </a:solidFill>
                <a:latin typeface="Times New Roman" panose="02020603050405020304" pitchFamily="18" charset="0"/>
                <a:cs typeface="Times New Roman" panose="02020603050405020304" pitchFamily="18" charset="0"/>
              </a:rPr>
              <a:t>YOLOv8m</a:t>
            </a:r>
            <a:r>
              <a:rPr lang="en-US" sz="4800" dirty="0">
                <a:solidFill>
                  <a:schemeClr val="tx1"/>
                </a:solidFill>
                <a:latin typeface="Times New Roman" panose="02020603050405020304" pitchFamily="18" charset="0"/>
                <a:cs typeface="Times New Roman" panose="02020603050405020304" pitchFamily="18" charset="0"/>
              </a:rPr>
              <a:t> model is used for training and accuracy of 99.6% is obtained. The Figure 3 show prediction results examples in testing set. </a:t>
            </a:r>
          </a:p>
          <a:p>
            <a:pPr algn="ctr"/>
            <a:endParaRPr lang="es-419" sz="4800" b="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7DDF66B9-911C-F538-7C0B-1984843FB092}"/>
              </a:ext>
            </a:extLst>
          </p:cNvPr>
          <p:cNvSpPr/>
          <p:nvPr/>
        </p:nvSpPr>
        <p:spPr>
          <a:xfrm>
            <a:off x="28667885" y="17098653"/>
            <a:ext cx="13932000" cy="9233351"/>
          </a:xfrm>
          <a:prstGeom prst="rect">
            <a:avLst/>
          </a:prstGeom>
          <a:solidFill>
            <a:schemeClr val="bg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419" sz="4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Conclusions</a:t>
            </a: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4400" dirty="0">
                <a:solidFill>
                  <a:schemeClr val="tx1"/>
                </a:solidFill>
                <a:latin typeface="Times New Roman" panose="02020603050405020304" pitchFamily="18" charset="0"/>
                <a:cs typeface="Times New Roman" panose="02020603050405020304" pitchFamily="18" charset="0"/>
              </a:rPr>
              <a:t>The proposed methodology integrates OPC-UA with YOLOv8 and </a:t>
            </a:r>
            <a:r>
              <a:rPr lang="en-US" sz="4400" dirty="0" err="1">
                <a:solidFill>
                  <a:schemeClr val="tx1"/>
                </a:solidFill>
                <a:latin typeface="Times New Roman" panose="02020603050405020304" pitchFamily="18" charset="0"/>
                <a:cs typeface="Times New Roman" panose="02020603050405020304" pitchFamily="18" charset="0"/>
              </a:rPr>
              <a:t>MemSeg</a:t>
            </a:r>
            <a:r>
              <a:rPr lang="en-US" sz="4400" dirty="0">
                <a:solidFill>
                  <a:schemeClr val="tx1"/>
                </a:solidFill>
                <a:latin typeface="Times New Roman" panose="02020603050405020304" pitchFamily="18" charset="0"/>
                <a:cs typeface="Times New Roman" panose="02020603050405020304" pitchFamily="18" charset="0"/>
              </a:rPr>
              <a:t> to improve anomaly detection in industrial processes, specifically for tinplate production, addressing the limitations of traditional human inspection methods. YOLOv8 (fully supervised) shows better performance than </a:t>
            </a:r>
            <a:r>
              <a:rPr lang="en-US" sz="4400" dirty="0" err="1">
                <a:solidFill>
                  <a:schemeClr val="tx1"/>
                </a:solidFill>
                <a:latin typeface="Times New Roman" panose="02020603050405020304" pitchFamily="18" charset="0"/>
                <a:cs typeface="Times New Roman" panose="02020603050405020304" pitchFamily="18" charset="0"/>
              </a:rPr>
              <a:t>MemSeg</a:t>
            </a:r>
            <a:r>
              <a:rPr lang="en-US" sz="4400" dirty="0">
                <a:solidFill>
                  <a:schemeClr val="tx1"/>
                </a:solidFill>
                <a:latin typeface="Times New Roman" panose="02020603050405020304" pitchFamily="18" charset="0"/>
                <a:cs typeface="Times New Roman" panose="02020603050405020304" pitchFamily="18" charset="0"/>
              </a:rPr>
              <a:t> (semi-supervised). The detailed architecture and interaction between system components demonstrate efficient near-real-time defect detection. The experimental results show that this integration provides significant benefits, such as secure, standardized communication, and improved operational efficiency and product quality.</a:t>
            </a:r>
            <a:endParaRPr kumimoji="0" lang="en-US" sz="4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B7479653-C20B-0E12-2FDF-A981AFDC9F03}"/>
              </a:ext>
            </a:extLst>
          </p:cNvPr>
          <p:cNvSpPr/>
          <p:nvPr/>
        </p:nvSpPr>
        <p:spPr>
          <a:xfrm>
            <a:off x="28636603" y="26550295"/>
            <a:ext cx="13913139" cy="3581353"/>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t"/>
          <a:lstStyle/>
          <a:p>
            <a:pPr algn="ctr"/>
            <a:r>
              <a:rPr lang="es-419" sz="4800" b="1" dirty="0">
                <a:solidFill>
                  <a:schemeClr val="tx1"/>
                </a:solidFill>
                <a:latin typeface="Times New Roman" panose="02020603050405020304" pitchFamily="18" charset="0"/>
                <a:cs typeface="Times New Roman" panose="02020603050405020304" pitchFamily="18" charset="0"/>
              </a:rPr>
              <a:t>Acknowledgements</a:t>
            </a:r>
          </a:p>
          <a:p>
            <a:r>
              <a:rPr lang="en-US" sz="4000" dirty="0">
                <a:solidFill>
                  <a:schemeClr val="tx1"/>
                </a:solidFill>
                <a:latin typeface="Times New Roman" panose="02020603050405020304" pitchFamily="18" charset="0"/>
                <a:cs typeface="Times New Roman" panose="02020603050405020304" pitchFamily="18" charset="0"/>
              </a:rPr>
              <a:t>This research has been partially supported by </a:t>
            </a:r>
          </a:p>
          <a:p>
            <a:r>
              <a:rPr lang="en-US" sz="4000" dirty="0">
                <a:solidFill>
                  <a:schemeClr val="tx1"/>
                </a:solidFill>
                <a:latin typeface="Times New Roman" panose="02020603050405020304" pitchFamily="18" charset="0"/>
                <a:cs typeface="Times New Roman" panose="02020603050405020304" pitchFamily="18" charset="0"/>
              </a:rPr>
              <a:t>The ESPOL project CIDIS-004-2023.</a:t>
            </a:r>
          </a:p>
        </p:txBody>
      </p:sp>
      <p:cxnSp>
        <p:nvCxnSpPr>
          <p:cNvPr id="70" name="Straight Connector 69">
            <a:extLst>
              <a:ext uri="{FF2B5EF4-FFF2-40B4-BE49-F238E27FC236}">
                <a16:creationId xmlns:a16="http://schemas.microsoft.com/office/drawing/2014/main" id="{978389BB-3E7C-9F1A-68E5-9469B0FDD546}"/>
              </a:ext>
            </a:extLst>
          </p:cNvPr>
          <p:cNvCxnSpPr/>
          <p:nvPr/>
        </p:nvCxnSpPr>
        <p:spPr>
          <a:xfrm>
            <a:off x="140676" y="4630798"/>
            <a:ext cx="42409067" cy="0"/>
          </a:xfrm>
          <a:prstGeom prst="line">
            <a:avLst/>
          </a:prstGeom>
          <a:ln w="76200"/>
        </p:spPr>
        <p:style>
          <a:lnRef idx="2">
            <a:schemeClr val="accent1"/>
          </a:lnRef>
          <a:fillRef idx="0">
            <a:schemeClr val="accent1"/>
          </a:fillRef>
          <a:effectRef idx="1">
            <a:schemeClr val="accent1"/>
          </a:effectRef>
          <a:fontRef idx="minor">
            <a:schemeClr val="tx1"/>
          </a:fontRef>
        </p:style>
      </p:cxnSp>
      <p:grpSp>
        <p:nvGrpSpPr>
          <p:cNvPr id="2" name="Grupo 1">
            <a:extLst>
              <a:ext uri="{FF2B5EF4-FFF2-40B4-BE49-F238E27FC236}">
                <a16:creationId xmlns:a16="http://schemas.microsoft.com/office/drawing/2014/main" id="{BCE6499C-F8EE-41FA-987F-661F67A8D074}"/>
              </a:ext>
            </a:extLst>
          </p:cNvPr>
          <p:cNvGrpSpPr/>
          <p:nvPr/>
        </p:nvGrpSpPr>
        <p:grpSpPr>
          <a:xfrm>
            <a:off x="40165245" y="27342322"/>
            <a:ext cx="2117910" cy="2520336"/>
            <a:chOff x="39538449" y="26056938"/>
            <a:chExt cx="2800000" cy="3332031"/>
          </a:xfrm>
        </p:grpSpPr>
        <p:pic>
          <p:nvPicPr>
            <p:cNvPr id="74" name="Picture 73" descr="A qr code on a white background&#10;&#10;Description automatically generated">
              <a:extLst>
                <a:ext uri="{FF2B5EF4-FFF2-40B4-BE49-F238E27FC236}">
                  <a16:creationId xmlns:a16="http://schemas.microsoft.com/office/drawing/2014/main" id="{843DD896-1E5F-C0B3-7E0E-15E073298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8449" y="26056938"/>
              <a:ext cx="2800000" cy="2800000"/>
            </a:xfrm>
            <a:prstGeom prst="rect">
              <a:avLst/>
            </a:prstGeom>
          </p:spPr>
        </p:pic>
        <p:sp>
          <p:nvSpPr>
            <p:cNvPr id="75" name="TextBox 74">
              <a:extLst>
                <a:ext uri="{FF2B5EF4-FFF2-40B4-BE49-F238E27FC236}">
                  <a16:creationId xmlns:a16="http://schemas.microsoft.com/office/drawing/2014/main" id="{755189B6-6ECD-CCB9-52C0-5549243DBC6E}"/>
                </a:ext>
              </a:extLst>
            </p:cNvPr>
            <p:cNvSpPr txBox="1"/>
            <p:nvPr/>
          </p:nvSpPr>
          <p:spPr>
            <a:xfrm>
              <a:off x="39776400" y="28742638"/>
              <a:ext cx="2324100" cy="646331"/>
            </a:xfrm>
            <a:prstGeom prst="rect">
              <a:avLst/>
            </a:prstGeom>
            <a:solidFill>
              <a:schemeClr val="tx1"/>
            </a:solidFill>
          </p:spPr>
          <p:txBody>
            <a:bodyPr wrap="square" rtlCol="0">
              <a:spAutoFit/>
            </a:bodyPr>
            <a:lstStyle/>
            <a:p>
              <a:pPr algn="ctr"/>
              <a:r>
                <a:rPr lang="en-US" sz="3600" b="1" dirty="0">
                  <a:solidFill>
                    <a:schemeClr val="bg1"/>
                  </a:solidFill>
                </a:rPr>
                <a:t>Paper</a:t>
              </a:r>
            </a:p>
          </p:txBody>
        </p:sp>
      </p:grpSp>
      <p:sp>
        <p:nvSpPr>
          <p:cNvPr id="36" name="CuadroTexto 35">
            <a:extLst>
              <a:ext uri="{FF2B5EF4-FFF2-40B4-BE49-F238E27FC236}">
                <a16:creationId xmlns:a16="http://schemas.microsoft.com/office/drawing/2014/main" id="{308AD789-0F22-4DEE-B305-B97C571B93AC}"/>
              </a:ext>
            </a:extLst>
          </p:cNvPr>
          <p:cNvSpPr txBox="1"/>
          <p:nvPr/>
        </p:nvSpPr>
        <p:spPr>
          <a:xfrm>
            <a:off x="29593001" y="29330764"/>
            <a:ext cx="11631199" cy="646331"/>
          </a:xfrm>
          <a:prstGeom prst="rect">
            <a:avLst/>
          </a:prstGeom>
          <a:noFill/>
        </p:spPr>
        <p:txBody>
          <a:bodyPr wrap="square">
            <a:spAutoFit/>
          </a:bodyPr>
          <a:lstStyle/>
          <a:p>
            <a:r>
              <a:rPr lang="es-EC" sz="3600" dirty="0"/>
              <a:t>hvelesac@espol.edu.ec, wvelesac@espol.edu.ec</a:t>
            </a:r>
          </a:p>
        </p:txBody>
      </p:sp>
      <p:pic>
        <p:nvPicPr>
          <p:cNvPr id="42" name="Imagen 41" descr="Forma&#10;&#10;Descripción generada automáticamente con confianza baja">
            <a:extLst>
              <a:ext uri="{FF2B5EF4-FFF2-40B4-BE49-F238E27FC236}">
                <a16:creationId xmlns:a16="http://schemas.microsoft.com/office/drawing/2014/main" id="{C716A87D-024B-4515-9C31-B53769A1D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38448" y="29305255"/>
            <a:ext cx="608102" cy="608102"/>
          </a:xfrm>
          <a:prstGeom prst="rect">
            <a:avLst/>
          </a:prstGeom>
        </p:spPr>
      </p:pic>
      <p:grpSp>
        <p:nvGrpSpPr>
          <p:cNvPr id="82" name="Grupo 81">
            <a:extLst>
              <a:ext uri="{FF2B5EF4-FFF2-40B4-BE49-F238E27FC236}">
                <a16:creationId xmlns:a16="http://schemas.microsoft.com/office/drawing/2014/main" id="{A11A8A34-D708-40AB-8661-5E18E3E9E44D}"/>
              </a:ext>
            </a:extLst>
          </p:cNvPr>
          <p:cNvGrpSpPr/>
          <p:nvPr/>
        </p:nvGrpSpPr>
        <p:grpSpPr>
          <a:xfrm>
            <a:off x="29072810" y="5380884"/>
            <a:ext cx="13344738" cy="7306654"/>
            <a:chOff x="14883714" y="11211112"/>
            <a:chExt cx="13344738" cy="7306654"/>
          </a:xfrm>
        </p:grpSpPr>
        <p:grpSp>
          <p:nvGrpSpPr>
            <p:cNvPr id="49" name="Grupo 48">
              <a:extLst>
                <a:ext uri="{FF2B5EF4-FFF2-40B4-BE49-F238E27FC236}">
                  <a16:creationId xmlns:a16="http://schemas.microsoft.com/office/drawing/2014/main" id="{33B95309-F01B-4C70-AA7A-B5D1E84968B3}"/>
                </a:ext>
              </a:extLst>
            </p:cNvPr>
            <p:cNvGrpSpPr/>
            <p:nvPr/>
          </p:nvGrpSpPr>
          <p:grpSpPr>
            <a:xfrm>
              <a:off x="15374341" y="11211112"/>
              <a:ext cx="9529684" cy="6504068"/>
              <a:chOff x="15317393" y="9721918"/>
              <a:chExt cx="9529684" cy="6504068"/>
            </a:xfrm>
          </p:grpSpPr>
          <p:sp>
            <p:nvSpPr>
              <p:cNvPr id="48" name="CuadroTexto 47">
                <a:extLst>
                  <a:ext uri="{FF2B5EF4-FFF2-40B4-BE49-F238E27FC236}">
                    <a16:creationId xmlns:a16="http://schemas.microsoft.com/office/drawing/2014/main" id="{7DCF3461-FAFA-4325-8DC8-1DB10BE5FFA3}"/>
                  </a:ext>
                </a:extLst>
              </p:cNvPr>
              <p:cNvSpPr txBox="1"/>
              <p:nvPr/>
            </p:nvSpPr>
            <p:spPr>
              <a:xfrm>
                <a:off x="16046738" y="9728739"/>
                <a:ext cx="2804430" cy="461665"/>
              </a:xfrm>
              <a:prstGeom prst="rect">
                <a:avLst/>
              </a:prstGeom>
              <a:noFill/>
            </p:spPr>
            <p:txBody>
              <a:bodyPr wrap="square" rtlCol="0">
                <a:spAutoFit/>
              </a:bodyPr>
              <a:lstStyle/>
              <a:p>
                <a:pPr algn="ctr"/>
                <a:r>
                  <a:rPr lang="es-ES" sz="2400" b="1" dirty="0" err="1"/>
                  <a:t>Image</a:t>
                </a:r>
                <a:endParaRPr lang="es-EC" sz="2400" b="1" dirty="0"/>
              </a:p>
            </p:txBody>
          </p:sp>
          <p:sp>
            <p:nvSpPr>
              <p:cNvPr id="59" name="CuadroTexto 58">
                <a:extLst>
                  <a:ext uri="{FF2B5EF4-FFF2-40B4-BE49-F238E27FC236}">
                    <a16:creationId xmlns:a16="http://schemas.microsoft.com/office/drawing/2014/main" id="{9F93C8A3-DE5F-4FED-B9FA-8CA43363CDC5}"/>
                  </a:ext>
                </a:extLst>
              </p:cNvPr>
              <p:cNvSpPr txBox="1"/>
              <p:nvPr/>
            </p:nvSpPr>
            <p:spPr>
              <a:xfrm>
                <a:off x="19041134" y="9728738"/>
                <a:ext cx="2839042" cy="461665"/>
              </a:xfrm>
              <a:prstGeom prst="rect">
                <a:avLst/>
              </a:prstGeom>
              <a:noFill/>
            </p:spPr>
            <p:txBody>
              <a:bodyPr wrap="square" rtlCol="0">
                <a:spAutoFit/>
              </a:bodyPr>
              <a:lstStyle/>
              <a:p>
                <a:pPr algn="ctr"/>
                <a:r>
                  <a:rPr lang="es-ES" sz="2400" b="1" dirty="0"/>
                  <a:t>YOLOv8m</a:t>
                </a:r>
                <a:endParaRPr lang="es-EC" sz="2400" b="1" dirty="0"/>
              </a:p>
            </p:txBody>
          </p:sp>
          <p:sp>
            <p:nvSpPr>
              <p:cNvPr id="60" name="CuadroTexto 59">
                <a:extLst>
                  <a:ext uri="{FF2B5EF4-FFF2-40B4-BE49-F238E27FC236}">
                    <a16:creationId xmlns:a16="http://schemas.microsoft.com/office/drawing/2014/main" id="{2C6BD576-7729-44AF-964B-A5770AA890EE}"/>
                  </a:ext>
                </a:extLst>
              </p:cNvPr>
              <p:cNvSpPr txBox="1"/>
              <p:nvPr/>
            </p:nvSpPr>
            <p:spPr>
              <a:xfrm>
                <a:off x="22042647" y="9721918"/>
                <a:ext cx="2804430" cy="461665"/>
              </a:xfrm>
              <a:prstGeom prst="rect">
                <a:avLst/>
              </a:prstGeom>
              <a:noFill/>
            </p:spPr>
            <p:txBody>
              <a:bodyPr wrap="square" rtlCol="0">
                <a:spAutoFit/>
              </a:bodyPr>
              <a:lstStyle/>
              <a:p>
                <a:pPr algn="ctr"/>
                <a:r>
                  <a:rPr lang="es-ES" sz="2400" b="1" dirty="0"/>
                  <a:t>YOLOv8s</a:t>
                </a:r>
                <a:endParaRPr lang="es-EC" sz="2400" b="1" dirty="0"/>
              </a:p>
            </p:txBody>
          </p:sp>
          <p:sp>
            <p:nvSpPr>
              <p:cNvPr id="61" name="CuadroTexto 60">
                <a:extLst>
                  <a:ext uri="{FF2B5EF4-FFF2-40B4-BE49-F238E27FC236}">
                    <a16:creationId xmlns:a16="http://schemas.microsoft.com/office/drawing/2014/main" id="{399697E9-1F26-4A0B-AC9F-91E489387529}"/>
                  </a:ext>
                </a:extLst>
              </p:cNvPr>
              <p:cNvSpPr txBox="1"/>
              <p:nvPr/>
            </p:nvSpPr>
            <p:spPr>
              <a:xfrm rot="16200000">
                <a:off x="14114949" y="11487218"/>
                <a:ext cx="2866555" cy="461668"/>
              </a:xfrm>
              <a:prstGeom prst="rect">
                <a:avLst/>
              </a:prstGeom>
              <a:noFill/>
            </p:spPr>
            <p:txBody>
              <a:bodyPr wrap="square" rtlCol="0">
                <a:spAutoFit/>
              </a:bodyPr>
              <a:lstStyle/>
              <a:p>
                <a:pPr algn="ctr"/>
                <a:r>
                  <a:rPr lang="es-ES" sz="2400" b="1" dirty="0"/>
                  <a:t>Interior peeling</a:t>
                </a:r>
                <a:endParaRPr lang="es-EC" sz="2400" b="1" dirty="0"/>
              </a:p>
            </p:txBody>
          </p:sp>
          <p:sp>
            <p:nvSpPr>
              <p:cNvPr id="63" name="CuadroTexto 62">
                <a:extLst>
                  <a:ext uri="{FF2B5EF4-FFF2-40B4-BE49-F238E27FC236}">
                    <a16:creationId xmlns:a16="http://schemas.microsoft.com/office/drawing/2014/main" id="{BFC41EB8-4383-4709-8314-85CA04D7B60C}"/>
                  </a:ext>
                </a:extLst>
              </p:cNvPr>
              <p:cNvSpPr txBox="1"/>
              <p:nvPr/>
            </p:nvSpPr>
            <p:spPr>
              <a:xfrm rot="16200000">
                <a:off x="14147041" y="14593967"/>
                <a:ext cx="2802372" cy="461665"/>
              </a:xfrm>
              <a:prstGeom prst="rect">
                <a:avLst/>
              </a:prstGeom>
              <a:noFill/>
            </p:spPr>
            <p:txBody>
              <a:bodyPr wrap="square" rtlCol="0">
                <a:spAutoFit/>
              </a:bodyPr>
              <a:lstStyle/>
              <a:p>
                <a:pPr algn="ctr"/>
                <a:r>
                  <a:rPr lang="es-ES" sz="2400" b="1" dirty="0" err="1"/>
                  <a:t>Missing</a:t>
                </a:r>
                <a:r>
                  <a:rPr lang="es-ES" sz="2400" b="1" dirty="0"/>
                  <a:t> </a:t>
                </a:r>
                <a:r>
                  <a:rPr lang="es-ES" sz="2400" b="1" dirty="0" err="1"/>
                  <a:t>rubber</a:t>
                </a:r>
                <a:endParaRPr lang="es-EC" sz="2400" b="1" dirty="0"/>
              </a:p>
            </p:txBody>
          </p:sp>
        </p:grpSp>
        <p:sp>
          <p:nvSpPr>
            <p:cNvPr id="76" name="CuadroTexto 75">
              <a:extLst>
                <a:ext uri="{FF2B5EF4-FFF2-40B4-BE49-F238E27FC236}">
                  <a16:creationId xmlns:a16="http://schemas.microsoft.com/office/drawing/2014/main" id="{12CEB6A5-BCEE-4BEE-9612-F7EDFB28914E}"/>
                </a:ext>
              </a:extLst>
            </p:cNvPr>
            <p:cNvSpPr txBox="1"/>
            <p:nvPr/>
          </p:nvSpPr>
          <p:spPr>
            <a:xfrm>
              <a:off x="14883714" y="18056101"/>
              <a:ext cx="13344738"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Figure 3: YOLO v8 prediction results. These example images are part of the testing set.</a:t>
              </a:r>
              <a:endParaRPr lang="es-EC" sz="2400" dirty="0">
                <a:latin typeface="Times New Roman" panose="02020603050405020304" pitchFamily="18" charset="0"/>
                <a:cs typeface="Times New Roman" panose="02020603050405020304" pitchFamily="18" charset="0"/>
              </a:endParaRPr>
            </a:p>
          </p:txBody>
        </p:sp>
      </p:grpSp>
      <p:grpSp>
        <p:nvGrpSpPr>
          <p:cNvPr id="11" name="Grupo 10">
            <a:extLst>
              <a:ext uri="{FF2B5EF4-FFF2-40B4-BE49-F238E27FC236}">
                <a16:creationId xmlns:a16="http://schemas.microsoft.com/office/drawing/2014/main" id="{66685E9C-B71D-4C60-9102-06A7D4725F09}"/>
              </a:ext>
            </a:extLst>
          </p:cNvPr>
          <p:cNvGrpSpPr/>
          <p:nvPr/>
        </p:nvGrpSpPr>
        <p:grpSpPr>
          <a:xfrm>
            <a:off x="14416604" y="15654318"/>
            <a:ext cx="13932000" cy="6550320"/>
            <a:chOff x="14416604" y="15567234"/>
            <a:chExt cx="13932000" cy="6550320"/>
          </a:xfrm>
        </p:grpSpPr>
        <p:sp>
          <p:nvSpPr>
            <p:cNvPr id="54" name="Rectángulo 53">
              <a:extLst>
                <a:ext uri="{FF2B5EF4-FFF2-40B4-BE49-F238E27FC236}">
                  <a16:creationId xmlns:a16="http://schemas.microsoft.com/office/drawing/2014/main" id="{1217FB36-50AD-4BC7-978C-899F5DC9342B}"/>
                </a:ext>
              </a:extLst>
            </p:cNvPr>
            <p:cNvSpPr/>
            <p:nvPr/>
          </p:nvSpPr>
          <p:spPr>
            <a:xfrm>
              <a:off x="14416604" y="15567234"/>
              <a:ext cx="13932000" cy="6550320"/>
            </a:xfrm>
            <a:prstGeom prst="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nvGrpSpPr>
            <p:cNvPr id="5" name="Grupo 4">
              <a:extLst>
                <a:ext uri="{FF2B5EF4-FFF2-40B4-BE49-F238E27FC236}">
                  <a16:creationId xmlns:a16="http://schemas.microsoft.com/office/drawing/2014/main" id="{FFB4301F-B8E8-41F6-AC20-CC34216D0294}"/>
                </a:ext>
              </a:extLst>
            </p:cNvPr>
            <p:cNvGrpSpPr/>
            <p:nvPr/>
          </p:nvGrpSpPr>
          <p:grpSpPr>
            <a:xfrm>
              <a:off x="14905708" y="15716273"/>
              <a:ext cx="13108286" cy="6401280"/>
              <a:chOff x="29147887" y="6168876"/>
              <a:chExt cx="13108286" cy="6401280"/>
            </a:xfrm>
          </p:grpSpPr>
          <p:grpSp>
            <p:nvGrpSpPr>
              <p:cNvPr id="80" name="Grupo 79">
                <a:extLst>
                  <a:ext uri="{FF2B5EF4-FFF2-40B4-BE49-F238E27FC236}">
                    <a16:creationId xmlns:a16="http://schemas.microsoft.com/office/drawing/2014/main" id="{F6C03F33-1B36-457C-A094-3774957CE2A7}"/>
                  </a:ext>
                </a:extLst>
              </p:cNvPr>
              <p:cNvGrpSpPr/>
              <p:nvPr/>
            </p:nvGrpSpPr>
            <p:grpSpPr>
              <a:xfrm>
                <a:off x="29147888" y="6168876"/>
                <a:ext cx="6694144" cy="5488711"/>
                <a:chOff x="29147888" y="6092676"/>
                <a:chExt cx="6694144" cy="5488711"/>
              </a:xfrm>
            </p:grpSpPr>
            <p:pic>
              <p:nvPicPr>
                <p:cNvPr id="39" name="Picture 38" descr="A screenshot of a computer&#10;&#10;Description automatically generated">
                  <a:extLst>
                    <a:ext uri="{FF2B5EF4-FFF2-40B4-BE49-F238E27FC236}">
                      <a16:creationId xmlns:a16="http://schemas.microsoft.com/office/drawing/2014/main" id="{DC16FE27-7E1B-5389-152C-ACF0A9CA6A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47888" y="6197977"/>
                  <a:ext cx="5775159" cy="5110413"/>
                </a:xfrm>
                <a:prstGeom prst="rect">
                  <a:avLst/>
                </a:prstGeom>
              </p:spPr>
            </p:pic>
            <p:cxnSp>
              <p:nvCxnSpPr>
                <p:cNvPr id="7" name="Conector recto 6">
                  <a:extLst>
                    <a:ext uri="{FF2B5EF4-FFF2-40B4-BE49-F238E27FC236}">
                      <a16:creationId xmlns:a16="http://schemas.microsoft.com/office/drawing/2014/main" id="{76BC1B42-325C-42B4-8BB3-200CAB5AFD1F}"/>
                    </a:ext>
                  </a:extLst>
                </p:cNvPr>
                <p:cNvCxnSpPr>
                  <a:cxnSpLocks/>
                  <a:stCxn id="46" idx="3"/>
                </p:cNvCxnSpPr>
                <p:nvPr/>
              </p:nvCxnSpPr>
              <p:spPr>
                <a:xfrm flipV="1">
                  <a:off x="32277494" y="6092676"/>
                  <a:ext cx="3564538" cy="4539751"/>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10" name="Conector recto 9">
                  <a:extLst>
                    <a:ext uri="{FF2B5EF4-FFF2-40B4-BE49-F238E27FC236}">
                      <a16:creationId xmlns:a16="http://schemas.microsoft.com/office/drawing/2014/main" id="{1AAE07E4-FAA9-4C08-B5EE-32BB37DAA3A1}"/>
                    </a:ext>
                  </a:extLst>
                </p:cNvPr>
                <p:cNvCxnSpPr>
                  <a:cxnSpLocks/>
                  <a:stCxn id="46" idx="3"/>
                </p:cNvCxnSpPr>
                <p:nvPr/>
              </p:nvCxnSpPr>
              <p:spPr>
                <a:xfrm>
                  <a:off x="32277494" y="10632427"/>
                  <a:ext cx="3564538" cy="948960"/>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pic>
              <p:nvPicPr>
                <p:cNvPr id="46" name="Imagen 45" descr="Imagen que contiene Icono&#10;&#10;Descripción generada automáticamente">
                  <a:extLst>
                    <a:ext uri="{FF2B5EF4-FFF2-40B4-BE49-F238E27FC236}">
                      <a16:creationId xmlns:a16="http://schemas.microsoft.com/office/drawing/2014/main" id="{FFA28784-785C-41E2-A805-E4F44278F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33750" y="10510555"/>
                  <a:ext cx="243744" cy="243744"/>
                </a:xfrm>
                <a:prstGeom prst="rect">
                  <a:avLst/>
                </a:prstGeom>
              </p:spPr>
            </p:pic>
          </p:grpSp>
          <p:sp>
            <p:nvSpPr>
              <p:cNvPr id="79" name="CuadroTexto 78">
                <a:extLst>
                  <a:ext uri="{FF2B5EF4-FFF2-40B4-BE49-F238E27FC236}">
                    <a16:creationId xmlns:a16="http://schemas.microsoft.com/office/drawing/2014/main" id="{C7BE9DCE-CC9F-4680-B749-8CB4ED517C8F}"/>
                  </a:ext>
                </a:extLst>
              </p:cNvPr>
              <p:cNvSpPr txBox="1"/>
              <p:nvPr/>
            </p:nvSpPr>
            <p:spPr>
              <a:xfrm>
                <a:off x="29147887" y="11664867"/>
                <a:ext cx="5775159" cy="830997"/>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Figure 1: Finite State Machine for defect detection system in tinplate lids.</a:t>
                </a:r>
                <a:endParaRPr lang="es-EC" sz="2400" dirty="0">
                  <a:latin typeface="Times New Roman" panose="02020603050405020304" pitchFamily="18" charset="0"/>
                  <a:cs typeface="Times New Roman" panose="02020603050405020304" pitchFamily="18" charset="0"/>
                </a:endParaRPr>
              </a:p>
            </p:txBody>
          </p:sp>
          <p:sp>
            <p:nvSpPr>
              <p:cNvPr id="81" name="CuadroTexto 80">
                <a:extLst>
                  <a:ext uri="{FF2B5EF4-FFF2-40B4-BE49-F238E27FC236}">
                    <a16:creationId xmlns:a16="http://schemas.microsoft.com/office/drawing/2014/main" id="{987429FC-E90B-4E2D-ABD8-E41B62546764}"/>
                  </a:ext>
                </a:extLst>
              </p:cNvPr>
              <p:cNvSpPr txBox="1"/>
              <p:nvPr/>
            </p:nvSpPr>
            <p:spPr>
              <a:xfrm>
                <a:off x="35842033" y="11739159"/>
                <a:ext cx="6414140" cy="830997"/>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Figure 2: Code executed in FSM in OPC-UA server with YOLO v8 and </a:t>
                </a:r>
                <a:r>
                  <a:rPr lang="en-US" sz="2400" dirty="0" err="1">
                    <a:latin typeface="Times New Roman" panose="02020603050405020304" pitchFamily="18" charset="0"/>
                    <a:cs typeface="Times New Roman" panose="02020603050405020304" pitchFamily="18" charset="0"/>
                  </a:rPr>
                  <a:t>MemSeg</a:t>
                </a:r>
                <a:r>
                  <a:rPr lang="en-US" sz="2400" dirty="0">
                    <a:latin typeface="Times New Roman" panose="02020603050405020304" pitchFamily="18" charset="0"/>
                    <a:cs typeface="Times New Roman" panose="02020603050405020304" pitchFamily="18" charset="0"/>
                  </a:rPr>
                  <a:t>.</a:t>
                </a:r>
                <a:endParaRPr lang="es-EC" sz="2400" dirty="0">
                  <a:latin typeface="Times New Roman" panose="02020603050405020304" pitchFamily="18" charset="0"/>
                  <a:cs typeface="Times New Roman" panose="02020603050405020304" pitchFamily="18" charset="0"/>
                </a:endParaRPr>
              </a:p>
            </p:txBody>
          </p:sp>
        </p:grpSp>
      </p:grpSp>
      <p:sp>
        <p:nvSpPr>
          <p:cNvPr id="66" name="Rectángulo 65">
            <a:extLst>
              <a:ext uri="{FF2B5EF4-FFF2-40B4-BE49-F238E27FC236}">
                <a16:creationId xmlns:a16="http://schemas.microsoft.com/office/drawing/2014/main" id="{00AC92D1-E20C-4BFA-9230-038E7506D176}"/>
              </a:ext>
            </a:extLst>
          </p:cNvPr>
          <p:cNvSpPr/>
          <p:nvPr/>
        </p:nvSpPr>
        <p:spPr>
          <a:xfrm>
            <a:off x="14416604" y="25831819"/>
            <a:ext cx="13932000" cy="4220316"/>
          </a:xfrm>
          <a:prstGeom prst="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aphicFrame>
        <p:nvGraphicFramePr>
          <p:cNvPr id="65" name="Table 64">
            <a:extLst>
              <a:ext uri="{FF2B5EF4-FFF2-40B4-BE49-F238E27FC236}">
                <a16:creationId xmlns:a16="http://schemas.microsoft.com/office/drawing/2014/main" id="{5B4D2972-3ACA-547B-C820-C6E360A7F59C}"/>
              </a:ext>
            </a:extLst>
          </p:cNvPr>
          <p:cNvGraphicFramePr>
            <a:graphicFrameLocks noGrp="1"/>
          </p:cNvGraphicFramePr>
          <p:nvPr>
            <p:extLst>
              <p:ext uri="{D42A27DB-BD31-4B8C-83A1-F6EECF244321}">
                <p14:modId xmlns:p14="http://schemas.microsoft.com/office/powerpoint/2010/main" val="1847411458"/>
              </p:ext>
            </p:extLst>
          </p:nvPr>
        </p:nvGraphicFramePr>
        <p:xfrm>
          <a:off x="15673633" y="26057763"/>
          <a:ext cx="11321470" cy="3200400"/>
        </p:xfrm>
        <a:graphic>
          <a:graphicData uri="http://schemas.openxmlformats.org/drawingml/2006/table">
            <a:tbl>
              <a:tblPr bandRow="1">
                <a:tableStyleId>{5C22544A-7EE6-4342-B048-85BDC9FD1C3A}</a:tableStyleId>
              </a:tblPr>
              <a:tblGrid>
                <a:gridCol w="2617581">
                  <a:extLst>
                    <a:ext uri="{9D8B030D-6E8A-4147-A177-3AD203B41FA5}">
                      <a16:colId xmlns:a16="http://schemas.microsoft.com/office/drawing/2014/main" val="1280834312"/>
                    </a:ext>
                  </a:extLst>
                </a:gridCol>
                <a:gridCol w="2565214">
                  <a:extLst>
                    <a:ext uri="{9D8B030D-6E8A-4147-A177-3AD203B41FA5}">
                      <a16:colId xmlns:a16="http://schemas.microsoft.com/office/drawing/2014/main" val="1014599374"/>
                    </a:ext>
                  </a:extLst>
                </a:gridCol>
                <a:gridCol w="2699657">
                  <a:extLst>
                    <a:ext uri="{9D8B030D-6E8A-4147-A177-3AD203B41FA5}">
                      <a16:colId xmlns:a16="http://schemas.microsoft.com/office/drawing/2014/main" val="33750232"/>
                    </a:ext>
                  </a:extLst>
                </a:gridCol>
                <a:gridCol w="3439018">
                  <a:extLst>
                    <a:ext uri="{9D8B030D-6E8A-4147-A177-3AD203B41FA5}">
                      <a16:colId xmlns:a16="http://schemas.microsoft.com/office/drawing/2014/main" val="2199811061"/>
                    </a:ext>
                  </a:extLst>
                </a:gridCol>
              </a:tblGrid>
              <a:tr h="0">
                <a:tc rowSpan="2">
                  <a:txBody>
                    <a:bodyPr/>
                    <a:lstStyle/>
                    <a:p>
                      <a:pPr algn="ctr"/>
                      <a:r>
                        <a:rPr lang="en-US" sz="3600" b="1" dirty="0">
                          <a:solidFill>
                            <a:sysClr val="windowText" lastClr="000000"/>
                          </a:solidFill>
                          <a:latin typeface="Times New Roman" panose="02020603050405020304" pitchFamily="18" charset="0"/>
                          <a:cs typeface="Times New Roman" panose="02020603050405020304" pitchFamily="18" charset="0"/>
                        </a:rPr>
                        <a:t>Technique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gridSpan="2">
                  <a:txBody>
                    <a:bodyPr/>
                    <a:lstStyle/>
                    <a:p>
                      <a:pPr algn="ctr"/>
                      <a:r>
                        <a:rPr lang="en-US" sz="3600" b="1" dirty="0">
                          <a:solidFill>
                            <a:sysClr val="windowText" lastClr="000000"/>
                          </a:solidFill>
                          <a:latin typeface="Times New Roman" panose="02020603050405020304" pitchFamily="18" charset="0"/>
                          <a:cs typeface="Times New Roman" panose="02020603050405020304" pitchFamily="18" charset="0"/>
                        </a:rPr>
                        <a:t>Execution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hMerge="1">
                  <a:txBody>
                    <a:bodyPr/>
                    <a:lstStyle/>
                    <a:p>
                      <a:pPr algn="ctr"/>
                      <a:endParaRPr lang="en-US" sz="3600" b="1"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rowSpan="2">
                  <a:txBody>
                    <a:bodyPr/>
                    <a:lstStyle/>
                    <a:p>
                      <a:pPr algn="ctr"/>
                      <a:r>
                        <a:rPr lang="en-US" sz="3600" b="1" dirty="0">
                          <a:solidFill>
                            <a:sysClr val="windowText" lastClr="000000"/>
                          </a:solidFill>
                          <a:latin typeface="Times New Roman" panose="02020603050405020304" pitchFamily="18" charset="0"/>
                          <a:cs typeface="Times New Roman" panose="02020603050405020304" pitchFamily="18" charset="0"/>
                        </a:rPr>
                        <a:t>Average</a:t>
                      </a:r>
                    </a:p>
                    <a:p>
                      <a:pPr algn="ctr"/>
                      <a:r>
                        <a:rPr lang="en-US" sz="3600" b="1" dirty="0">
                          <a:solidFill>
                            <a:sysClr val="windowText" lastClr="000000"/>
                          </a:solidFill>
                          <a:latin typeface="Times New Roman" panose="02020603050405020304" pitchFamily="18" charset="0"/>
                          <a:cs typeface="Times New Roman" panose="02020603050405020304" pitchFamily="18" charset="0"/>
                        </a:rPr>
                        <a:t>Accuracy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455291231"/>
                  </a:ext>
                </a:extLst>
              </a:tr>
              <a:tr h="266928">
                <a:tc vMerge="1">
                  <a:txBody>
                    <a:bodyPr/>
                    <a:lstStyle/>
                    <a:p>
                      <a:pPr algn="ctr"/>
                      <a:endParaRPr lang="en-US" sz="3600" b="1"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pPr marL="0" marR="0" lvl="0" indent="0" algn="ctr" defTabSz="4035613" rtl="0" eaLnBrk="1" fontAlgn="auto" latinLnBrk="0" hangingPunct="1">
                        <a:lnSpc>
                          <a:spcPct val="100000"/>
                        </a:lnSpc>
                        <a:spcBef>
                          <a:spcPts val="0"/>
                        </a:spcBef>
                        <a:spcAft>
                          <a:spcPts val="0"/>
                        </a:spcAft>
                        <a:buClrTx/>
                        <a:buSzTx/>
                        <a:buFontTx/>
                        <a:buNone/>
                        <a:tabLst/>
                        <a:defRPr/>
                      </a:pPr>
                      <a:r>
                        <a:rPr lang="en-US" sz="3600" b="1" dirty="0">
                          <a:solidFill>
                            <a:sysClr val="windowText" lastClr="000000"/>
                          </a:solidFill>
                          <a:latin typeface="Times New Roman" panose="02020603050405020304" pitchFamily="18" charset="0"/>
                          <a:cs typeface="Times New Roman" panose="02020603050405020304" pitchFamily="18" charset="0"/>
                        </a:rPr>
                        <a:t>CPU(</a:t>
                      </a:r>
                      <a:r>
                        <a:rPr lang="en-US" sz="3600" b="1" dirty="0" err="1">
                          <a:solidFill>
                            <a:sysClr val="windowText" lastClr="000000"/>
                          </a:solidFill>
                          <a:latin typeface="Times New Roman" panose="02020603050405020304" pitchFamily="18" charset="0"/>
                          <a:cs typeface="Times New Roman" panose="02020603050405020304" pitchFamily="18" charset="0"/>
                        </a:rPr>
                        <a:t>ms</a:t>
                      </a:r>
                      <a:r>
                        <a:rPr lang="en-US" sz="3600" b="1"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pPr marL="0" marR="0" lvl="0" indent="0" algn="ctr" defTabSz="4035613" rtl="0" eaLnBrk="1" fontAlgn="auto" latinLnBrk="0" hangingPunct="1">
                        <a:lnSpc>
                          <a:spcPct val="100000"/>
                        </a:lnSpc>
                        <a:spcBef>
                          <a:spcPts val="0"/>
                        </a:spcBef>
                        <a:spcAft>
                          <a:spcPts val="0"/>
                        </a:spcAft>
                        <a:buClrTx/>
                        <a:buSzTx/>
                        <a:buFontTx/>
                        <a:buNone/>
                        <a:tabLst/>
                        <a:defRPr/>
                      </a:pPr>
                      <a:r>
                        <a:rPr lang="en-US" sz="3600" b="1" dirty="0">
                          <a:solidFill>
                            <a:sysClr val="windowText" lastClr="000000"/>
                          </a:solidFill>
                          <a:latin typeface="Times New Roman" panose="02020603050405020304" pitchFamily="18" charset="0"/>
                          <a:cs typeface="Times New Roman" panose="02020603050405020304" pitchFamily="18" charset="0"/>
                        </a:rPr>
                        <a:t>GPU (</a:t>
                      </a:r>
                      <a:r>
                        <a:rPr lang="en-US" sz="3600" b="1" dirty="0" err="1">
                          <a:solidFill>
                            <a:sysClr val="windowText" lastClr="000000"/>
                          </a:solidFill>
                          <a:latin typeface="Times New Roman" panose="02020603050405020304" pitchFamily="18" charset="0"/>
                          <a:cs typeface="Times New Roman" panose="02020603050405020304" pitchFamily="18" charset="0"/>
                        </a:rPr>
                        <a:t>ms</a:t>
                      </a:r>
                      <a:r>
                        <a:rPr lang="en-US" sz="3600" b="1" dirty="0">
                          <a:solidFill>
                            <a:sysClr val="windowText" lastClr="00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v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2698509601"/>
                  </a:ext>
                </a:extLst>
              </a:tr>
              <a:tr h="487065">
                <a:tc>
                  <a:txBody>
                    <a:bodyPr/>
                    <a:lstStyle/>
                    <a:p>
                      <a:pPr algn="ctr"/>
                      <a:r>
                        <a:rPr lang="en-US" sz="3600" dirty="0" err="1">
                          <a:solidFill>
                            <a:sysClr val="windowText" lastClr="000000"/>
                          </a:solidFill>
                          <a:latin typeface="Times New Roman" panose="02020603050405020304" pitchFamily="18" charset="0"/>
                          <a:cs typeface="Times New Roman" panose="02020603050405020304" pitchFamily="18" charset="0"/>
                        </a:rPr>
                        <a:t>MemSeg</a:t>
                      </a:r>
                      <a:endParaRPr lang="en-US" sz="3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3600" b="1" dirty="0">
                          <a:solidFill>
                            <a:sysClr val="windowText" lastClr="000000"/>
                          </a:solidFill>
                          <a:latin typeface="Times New Roman" panose="02020603050405020304" pitchFamily="18" charset="0"/>
                          <a:cs typeface="Times New Roman" panose="02020603050405020304" pitchFamily="18" charset="0"/>
                        </a:rPr>
                        <a:t>71.25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3600" dirty="0">
                          <a:solidFill>
                            <a:sysClr val="windowText" lastClr="000000"/>
                          </a:solidFill>
                          <a:latin typeface="Times New Roman" panose="02020603050405020304" pitchFamily="18" charset="0"/>
                          <a:cs typeface="Times New Roman" panose="02020603050405020304" pitchFamily="18" charset="0"/>
                        </a:rPr>
                        <a:t>39.90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3600" dirty="0">
                          <a:solidFill>
                            <a:sysClr val="windowText" lastClr="000000"/>
                          </a:solidFill>
                          <a:latin typeface="Times New Roman" panose="02020603050405020304" pitchFamily="18" charset="0"/>
                          <a:cs typeface="Times New Roman" panose="02020603050405020304" pitchFamily="18" charset="0"/>
                        </a:rPr>
                        <a:t>0.976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0470275"/>
                  </a:ext>
                </a:extLst>
              </a:tr>
              <a:tr h="436331">
                <a:tc>
                  <a:txBody>
                    <a:bodyPr/>
                    <a:lstStyle/>
                    <a:p>
                      <a:pPr algn="ctr"/>
                      <a:r>
                        <a:rPr lang="en-US" sz="3600" dirty="0">
                          <a:solidFill>
                            <a:sysClr val="windowText" lastClr="000000"/>
                          </a:solidFill>
                          <a:latin typeface="Times New Roman" panose="02020603050405020304" pitchFamily="18" charset="0"/>
                          <a:cs typeface="Times New Roman" panose="02020603050405020304" pitchFamily="18" charset="0"/>
                        </a:rPr>
                        <a:t>YOLOv8m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3600" dirty="0">
                          <a:solidFill>
                            <a:sysClr val="windowText" lastClr="000000"/>
                          </a:solidFill>
                          <a:latin typeface="Times New Roman" panose="02020603050405020304" pitchFamily="18" charset="0"/>
                          <a:cs typeface="Times New Roman" panose="02020603050405020304" pitchFamily="18" charset="0"/>
                        </a:rPr>
                        <a:t>218.90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3600" dirty="0">
                          <a:solidFill>
                            <a:sysClr val="windowText" lastClr="000000"/>
                          </a:solidFill>
                          <a:latin typeface="Times New Roman" panose="02020603050405020304" pitchFamily="18" charset="0"/>
                          <a:cs typeface="Times New Roman" panose="02020603050405020304" pitchFamily="18" charset="0"/>
                        </a:rPr>
                        <a:t>67.50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3600" b="1" dirty="0">
                          <a:solidFill>
                            <a:sysClr val="windowText" lastClr="000000"/>
                          </a:solidFill>
                          <a:latin typeface="Times New Roman" panose="02020603050405020304" pitchFamily="18" charset="0"/>
                          <a:cs typeface="Times New Roman" panose="02020603050405020304" pitchFamily="18" charset="0"/>
                        </a:rPr>
                        <a:t>0.996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9768724"/>
                  </a:ext>
                </a:extLst>
              </a:tr>
              <a:tr h="154391">
                <a:tc>
                  <a:txBody>
                    <a:bodyPr/>
                    <a:lstStyle/>
                    <a:p>
                      <a:pPr algn="ctr"/>
                      <a:r>
                        <a:rPr lang="en-US" sz="3600" dirty="0">
                          <a:solidFill>
                            <a:sysClr val="windowText" lastClr="000000"/>
                          </a:solidFill>
                          <a:latin typeface="Times New Roman" panose="02020603050405020304" pitchFamily="18" charset="0"/>
                          <a:cs typeface="Times New Roman" panose="02020603050405020304" pitchFamily="18" charset="0"/>
                        </a:rPr>
                        <a:t>YOLOv8s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3600" dirty="0">
                          <a:solidFill>
                            <a:sysClr val="windowText" lastClr="000000"/>
                          </a:solidFill>
                          <a:latin typeface="Times New Roman" panose="02020603050405020304" pitchFamily="18" charset="0"/>
                          <a:cs typeface="Times New Roman" panose="02020603050405020304" pitchFamily="18" charset="0"/>
                        </a:rPr>
                        <a:t>99.65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3600" b="1" dirty="0">
                          <a:solidFill>
                            <a:sysClr val="windowText" lastClr="000000"/>
                          </a:solidFill>
                          <a:latin typeface="Times New Roman" panose="02020603050405020304" pitchFamily="18" charset="0"/>
                          <a:cs typeface="Times New Roman" panose="02020603050405020304" pitchFamily="18" charset="0"/>
                        </a:rPr>
                        <a:t>25.55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3600" dirty="0">
                          <a:solidFill>
                            <a:sysClr val="windowText" lastClr="000000"/>
                          </a:solidFill>
                          <a:latin typeface="Times New Roman" panose="02020603050405020304" pitchFamily="18" charset="0"/>
                          <a:cs typeface="Times New Roman" panose="02020603050405020304" pitchFamily="18" charset="0"/>
                        </a:rPr>
                        <a:t>0.991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2752564"/>
                  </a:ext>
                </a:extLst>
              </a:tr>
            </a:tbl>
          </a:graphicData>
        </a:graphic>
      </p:graphicFrame>
      <p:sp>
        <p:nvSpPr>
          <p:cNvPr id="69" name="CuadroTexto 68">
            <a:extLst>
              <a:ext uri="{FF2B5EF4-FFF2-40B4-BE49-F238E27FC236}">
                <a16:creationId xmlns:a16="http://schemas.microsoft.com/office/drawing/2014/main" id="{796A85EE-C4A7-4BCE-8078-A7B46DA96418}"/>
              </a:ext>
            </a:extLst>
          </p:cNvPr>
          <p:cNvSpPr txBox="1"/>
          <p:nvPr/>
        </p:nvSpPr>
        <p:spPr>
          <a:xfrm>
            <a:off x="14733752" y="29441086"/>
            <a:ext cx="13297703" cy="461665"/>
          </a:xfrm>
          <a:prstGeom prst="rect">
            <a:avLst/>
          </a:prstGeom>
          <a:noFill/>
        </p:spPr>
        <p:txBody>
          <a:bodyPr wrap="square">
            <a:spAutoFit/>
          </a:bodyPr>
          <a:lstStyle/>
          <a:p>
            <a:pPr algn="ctr"/>
            <a:r>
              <a:rPr lang="es-EC" sz="2400" dirty="0">
                <a:latin typeface="Times New Roman" panose="02020603050405020304" pitchFamily="18" charset="0"/>
                <a:cs typeface="Times New Roman" panose="02020603050405020304" pitchFamily="18" charset="0"/>
              </a:rPr>
              <a:t>Table 1: </a:t>
            </a:r>
            <a:r>
              <a:rPr lang="en-US" sz="2400" dirty="0">
                <a:latin typeface="Times New Roman" panose="02020603050405020304" pitchFamily="18" charset="0"/>
                <a:cs typeface="Times New Roman" panose="02020603050405020304" pitchFamily="18" charset="0"/>
              </a:rPr>
              <a:t>Performance evaluation Execution Time and Average Accuracy per each approach</a:t>
            </a:r>
            <a:r>
              <a:rPr lang="es-EC" sz="2400" dirty="0">
                <a:latin typeface="Times New Roman" panose="02020603050405020304" pitchFamily="18" charset="0"/>
                <a:cs typeface="Times New Roman" panose="02020603050405020304" pitchFamily="18" charset="0"/>
              </a:rPr>
              <a:t>.</a:t>
            </a:r>
          </a:p>
        </p:txBody>
      </p:sp>
      <p:grpSp>
        <p:nvGrpSpPr>
          <p:cNvPr id="15" name="Grupo 14">
            <a:extLst>
              <a:ext uri="{FF2B5EF4-FFF2-40B4-BE49-F238E27FC236}">
                <a16:creationId xmlns:a16="http://schemas.microsoft.com/office/drawing/2014/main" id="{9857F795-B883-4FE6-B190-1FCFC3391CFA}"/>
              </a:ext>
            </a:extLst>
          </p:cNvPr>
          <p:cNvGrpSpPr/>
          <p:nvPr/>
        </p:nvGrpSpPr>
        <p:grpSpPr>
          <a:xfrm>
            <a:off x="346231" y="13251540"/>
            <a:ext cx="13405704" cy="8953098"/>
            <a:chOff x="346231" y="13759541"/>
            <a:chExt cx="13405704" cy="9170399"/>
          </a:xfrm>
        </p:grpSpPr>
        <p:sp>
          <p:nvSpPr>
            <p:cNvPr id="68" name="Rectángulo 67">
              <a:extLst>
                <a:ext uri="{FF2B5EF4-FFF2-40B4-BE49-F238E27FC236}">
                  <a16:creationId xmlns:a16="http://schemas.microsoft.com/office/drawing/2014/main" id="{360D983B-A067-4BE4-965B-DB36587164C9}"/>
                </a:ext>
              </a:extLst>
            </p:cNvPr>
            <p:cNvSpPr/>
            <p:nvPr/>
          </p:nvSpPr>
          <p:spPr>
            <a:xfrm>
              <a:off x="346231" y="13759541"/>
              <a:ext cx="13405704" cy="9170399"/>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73" name="CuadroTexto 72">
              <a:extLst>
                <a:ext uri="{FF2B5EF4-FFF2-40B4-BE49-F238E27FC236}">
                  <a16:creationId xmlns:a16="http://schemas.microsoft.com/office/drawing/2014/main" id="{1506BFDA-4856-44E5-B9CA-A8C71A7FB51E}"/>
                </a:ext>
              </a:extLst>
            </p:cNvPr>
            <p:cNvSpPr txBox="1"/>
            <p:nvPr/>
          </p:nvSpPr>
          <p:spPr>
            <a:xfrm>
              <a:off x="608955" y="22366677"/>
              <a:ext cx="13142979" cy="461665"/>
            </a:xfrm>
            <a:prstGeom prst="rect">
              <a:avLst/>
            </a:prstGeom>
            <a:noFill/>
          </p:spPr>
          <p:txBody>
            <a:bodyPr wrap="square">
              <a:spAutoFit/>
            </a:bodyPr>
            <a:lstStyle/>
            <a:p>
              <a:pPr algn="ctr"/>
              <a:r>
                <a:rPr lang="es-EC" sz="2400" dirty="0">
                  <a:latin typeface="Times New Roman" panose="02020603050405020304" pitchFamily="18" charset="0"/>
                  <a:cs typeface="Times New Roman" panose="02020603050405020304" pitchFamily="18" charset="0"/>
                </a:rPr>
                <a:t>Figure 1: General </a:t>
              </a:r>
              <a:r>
                <a:rPr lang="es-EC" sz="2400" dirty="0" err="1">
                  <a:latin typeface="Times New Roman" panose="02020603050405020304" pitchFamily="18" charset="0"/>
                  <a:cs typeface="Times New Roman" panose="02020603050405020304" pitchFamily="18" charset="0"/>
                </a:rPr>
                <a:t>outline</a:t>
              </a:r>
              <a:r>
                <a:rPr lang="es-EC" sz="2400" dirty="0">
                  <a:latin typeface="Times New Roman" panose="02020603050405020304" pitchFamily="18" charset="0"/>
                  <a:cs typeface="Times New Roman" panose="02020603050405020304" pitchFamily="18" charset="0"/>
                </a:rPr>
                <a:t> </a:t>
              </a:r>
              <a:r>
                <a:rPr lang="es-EC" sz="2400" dirty="0" err="1">
                  <a:latin typeface="Times New Roman" panose="02020603050405020304" pitchFamily="18" charset="0"/>
                  <a:cs typeface="Times New Roman" panose="02020603050405020304" pitchFamily="18" charset="0"/>
                </a:rPr>
                <a:t>of</a:t>
              </a:r>
              <a:r>
                <a:rPr lang="es-EC" sz="2400" dirty="0">
                  <a:latin typeface="Times New Roman" panose="02020603050405020304" pitchFamily="18" charset="0"/>
                  <a:cs typeface="Times New Roman" panose="02020603050405020304" pitchFamily="18" charset="0"/>
                </a:rPr>
                <a:t> </a:t>
              </a:r>
              <a:r>
                <a:rPr lang="es-EC" sz="2400" dirty="0" err="1">
                  <a:latin typeface="Times New Roman" panose="02020603050405020304" pitchFamily="18" charset="0"/>
                  <a:cs typeface="Times New Roman" panose="02020603050405020304" pitchFamily="18" charset="0"/>
                </a:rPr>
                <a:t>the</a:t>
              </a:r>
              <a:r>
                <a:rPr lang="es-EC" sz="2400" dirty="0">
                  <a:latin typeface="Times New Roman" panose="02020603050405020304" pitchFamily="18" charset="0"/>
                  <a:cs typeface="Times New Roman" panose="02020603050405020304" pitchFamily="18" charset="0"/>
                </a:rPr>
                <a:t> </a:t>
              </a:r>
              <a:r>
                <a:rPr lang="es-EC" sz="2400" dirty="0" err="1">
                  <a:latin typeface="Times New Roman" panose="02020603050405020304" pitchFamily="18" charset="0"/>
                  <a:cs typeface="Times New Roman" panose="02020603050405020304" pitchFamily="18" charset="0"/>
                </a:rPr>
                <a:t>proposed</a:t>
              </a:r>
              <a:r>
                <a:rPr lang="es-EC" sz="2400" dirty="0">
                  <a:latin typeface="Times New Roman" panose="02020603050405020304" pitchFamily="18" charset="0"/>
                  <a:cs typeface="Times New Roman" panose="02020603050405020304" pitchFamily="18" charset="0"/>
                </a:rPr>
                <a:t> </a:t>
              </a:r>
              <a:r>
                <a:rPr lang="es-EC" sz="2400" dirty="0" err="1">
                  <a:latin typeface="Times New Roman" panose="02020603050405020304" pitchFamily="18" charset="0"/>
                  <a:cs typeface="Times New Roman" panose="02020603050405020304" pitchFamily="18" charset="0"/>
                </a:rPr>
                <a:t>system</a:t>
              </a:r>
              <a:r>
                <a:rPr lang="es-EC" sz="2400" dirty="0">
                  <a:latin typeface="Times New Roman" panose="02020603050405020304" pitchFamily="18" charset="0"/>
                  <a:cs typeface="Times New Roman" panose="02020603050405020304" pitchFamily="18" charset="0"/>
                </a:rPr>
                <a:t> </a:t>
              </a:r>
              <a:r>
                <a:rPr lang="es-EC" sz="2400" dirty="0" err="1">
                  <a:latin typeface="Times New Roman" panose="02020603050405020304" pitchFamily="18" charset="0"/>
                  <a:cs typeface="Times New Roman" panose="02020603050405020304" pitchFamily="18" charset="0"/>
                </a:rPr>
                <a:t>architecture</a:t>
              </a:r>
              <a:r>
                <a:rPr lang="es-EC" sz="2400" dirty="0">
                  <a:latin typeface="Times New Roman" panose="02020603050405020304" pitchFamily="18" charset="0"/>
                  <a:cs typeface="Times New Roman" panose="02020603050405020304" pitchFamily="18" charset="0"/>
                </a:rPr>
                <a:t> in </a:t>
              </a:r>
              <a:r>
                <a:rPr lang="es-EC" sz="2400" dirty="0" err="1">
                  <a:latin typeface="Times New Roman" panose="02020603050405020304" pitchFamily="18" charset="0"/>
                  <a:cs typeface="Times New Roman" panose="02020603050405020304" pitchFamily="18" charset="0"/>
                </a:rPr>
                <a:t>this</a:t>
              </a:r>
              <a:r>
                <a:rPr lang="es-EC" sz="2400" dirty="0">
                  <a:latin typeface="Times New Roman" panose="02020603050405020304" pitchFamily="18" charset="0"/>
                  <a:cs typeface="Times New Roman" panose="02020603050405020304" pitchFamily="18" charset="0"/>
                </a:rPr>
                <a:t> </a:t>
              </a:r>
              <a:r>
                <a:rPr lang="es-EC" sz="2400" dirty="0" err="1">
                  <a:latin typeface="Times New Roman" panose="02020603050405020304" pitchFamily="18" charset="0"/>
                  <a:cs typeface="Times New Roman" panose="02020603050405020304" pitchFamily="18" charset="0"/>
                </a:rPr>
                <a:t>paper</a:t>
              </a:r>
              <a:r>
                <a:rPr lang="es-EC" sz="2400" dirty="0">
                  <a:latin typeface="Times New Roman" panose="02020603050405020304" pitchFamily="18" charset="0"/>
                  <a:cs typeface="Times New Roman" panose="02020603050405020304" pitchFamily="18" charset="0"/>
                </a:rPr>
                <a:t>.</a:t>
              </a:r>
            </a:p>
          </p:txBody>
        </p:sp>
      </p:grpSp>
      <p:grpSp>
        <p:nvGrpSpPr>
          <p:cNvPr id="23" name="Grupo 22">
            <a:extLst>
              <a:ext uri="{FF2B5EF4-FFF2-40B4-BE49-F238E27FC236}">
                <a16:creationId xmlns:a16="http://schemas.microsoft.com/office/drawing/2014/main" id="{C069D7F4-3EBD-4FD6-853A-7FC06D6C1F65}"/>
              </a:ext>
            </a:extLst>
          </p:cNvPr>
          <p:cNvGrpSpPr/>
          <p:nvPr/>
        </p:nvGrpSpPr>
        <p:grpSpPr>
          <a:xfrm>
            <a:off x="28444517" y="4831474"/>
            <a:ext cx="267037" cy="11922777"/>
            <a:chOff x="28444517" y="4831474"/>
            <a:chExt cx="267037" cy="11922777"/>
          </a:xfrm>
          <a:solidFill>
            <a:schemeClr val="bg1">
              <a:lumMod val="95000"/>
            </a:schemeClr>
          </a:solidFill>
        </p:grpSpPr>
        <p:sp>
          <p:nvSpPr>
            <p:cNvPr id="67" name="Rectangle 32">
              <a:extLst>
                <a:ext uri="{FF2B5EF4-FFF2-40B4-BE49-F238E27FC236}">
                  <a16:creationId xmlns:a16="http://schemas.microsoft.com/office/drawing/2014/main" id="{79E0D211-52E5-411B-8CF1-96851789CDE8}"/>
                </a:ext>
              </a:extLst>
            </p:cNvPr>
            <p:cNvSpPr/>
            <p:nvPr/>
          </p:nvSpPr>
          <p:spPr>
            <a:xfrm>
              <a:off x="28459031" y="4831474"/>
              <a:ext cx="252523" cy="119204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lIns="180000" rIns="180000" rtlCol="0" anchor="t"/>
            <a:lstStyle/>
            <a:p>
              <a:pPr algn="ctr"/>
              <a:endParaRPr lang="es-419" sz="4800" b="1" dirty="0">
                <a:solidFill>
                  <a:schemeClr val="tx1"/>
                </a:solidFill>
                <a:latin typeface="Times New Roman" panose="02020603050405020304" pitchFamily="18" charset="0"/>
                <a:cs typeface="Times New Roman" panose="02020603050405020304" pitchFamily="18" charset="0"/>
              </a:endParaRPr>
            </a:p>
          </p:txBody>
        </p:sp>
        <p:cxnSp>
          <p:nvCxnSpPr>
            <p:cNvPr id="8" name="Conector recto 7">
              <a:extLst>
                <a:ext uri="{FF2B5EF4-FFF2-40B4-BE49-F238E27FC236}">
                  <a16:creationId xmlns:a16="http://schemas.microsoft.com/office/drawing/2014/main" id="{888C8B96-204F-4E65-84B2-B414826B1A65}"/>
                </a:ext>
              </a:extLst>
            </p:cNvPr>
            <p:cNvCxnSpPr/>
            <p:nvPr/>
          </p:nvCxnSpPr>
          <p:spPr>
            <a:xfrm>
              <a:off x="28483070" y="16754251"/>
              <a:ext cx="189965" cy="0"/>
            </a:xfrm>
            <a:prstGeom prst="line">
              <a:avLst/>
            </a:prstGeom>
            <a:grpFill/>
            <a:ln>
              <a:noFill/>
            </a:ln>
          </p:spPr>
          <p:style>
            <a:lnRef idx="2">
              <a:schemeClr val="accent1"/>
            </a:lnRef>
            <a:fillRef idx="0">
              <a:schemeClr val="accent1"/>
            </a:fillRef>
            <a:effectRef idx="1">
              <a:schemeClr val="accent1"/>
            </a:effectRef>
            <a:fontRef idx="minor">
              <a:schemeClr val="tx1"/>
            </a:fontRef>
          </p:style>
        </p:cxnSp>
        <p:cxnSp>
          <p:nvCxnSpPr>
            <p:cNvPr id="22" name="Conector recto 21">
              <a:extLst>
                <a:ext uri="{FF2B5EF4-FFF2-40B4-BE49-F238E27FC236}">
                  <a16:creationId xmlns:a16="http://schemas.microsoft.com/office/drawing/2014/main" id="{CE32B8FD-0979-4502-8045-7C4F82DAEC94}"/>
                </a:ext>
              </a:extLst>
            </p:cNvPr>
            <p:cNvCxnSpPr/>
            <p:nvPr/>
          </p:nvCxnSpPr>
          <p:spPr>
            <a:xfrm>
              <a:off x="28444517" y="4831474"/>
              <a:ext cx="252523" cy="0"/>
            </a:xfrm>
            <a:prstGeom prst="line">
              <a:avLst/>
            </a:prstGeom>
            <a:grpFill/>
            <a:ln>
              <a:noFill/>
            </a:ln>
          </p:spPr>
          <p:style>
            <a:lnRef idx="2">
              <a:schemeClr val="accent1"/>
            </a:lnRef>
            <a:fillRef idx="0">
              <a:schemeClr val="accent1"/>
            </a:fillRef>
            <a:effectRef idx="1">
              <a:schemeClr val="accent1"/>
            </a:effectRef>
            <a:fontRef idx="minor">
              <a:schemeClr val="tx1"/>
            </a:fontRef>
          </p:style>
        </p:cxnSp>
      </p:grpSp>
      <p:sp>
        <p:nvSpPr>
          <p:cNvPr id="6" name="Rectángulo 5">
            <a:extLst>
              <a:ext uri="{FF2B5EF4-FFF2-40B4-BE49-F238E27FC236}">
                <a16:creationId xmlns:a16="http://schemas.microsoft.com/office/drawing/2014/main" id="{E431920F-8436-43C0-8955-21EEBF27525D}"/>
              </a:ext>
            </a:extLst>
          </p:cNvPr>
          <p:cNvSpPr/>
          <p:nvPr/>
        </p:nvSpPr>
        <p:spPr>
          <a:xfrm>
            <a:off x="155189" y="4845988"/>
            <a:ext cx="13902083" cy="729679"/>
          </a:xfrm>
          <a:prstGeom prst="rect">
            <a:avLst/>
          </a:prstGeom>
          <a:solidFill>
            <a:schemeClr val="tx2">
              <a:lumMod val="10000"/>
              <a:lumOff val="9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s-419" sz="4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1" name="Rectángulo 70">
            <a:extLst>
              <a:ext uri="{FF2B5EF4-FFF2-40B4-BE49-F238E27FC236}">
                <a16:creationId xmlns:a16="http://schemas.microsoft.com/office/drawing/2014/main" id="{1C3FD743-055B-427F-8082-4026EAB3465A}"/>
              </a:ext>
            </a:extLst>
          </p:cNvPr>
          <p:cNvSpPr/>
          <p:nvPr/>
        </p:nvSpPr>
        <p:spPr>
          <a:xfrm>
            <a:off x="28697039" y="17110806"/>
            <a:ext cx="13881731" cy="729679"/>
          </a:xfrm>
          <a:prstGeom prst="rect">
            <a:avLst/>
          </a:prstGeom>
          <a:solidFill>
            <a:schemeClr val="accent6">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Conclusions</a:t>
            </a:r>
            <a:endParaRPr lang="es-419" sz="4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7" name="Rectángulo 76">
            <a:extLst>
              <a:ext uri="{FF2B5EF4-FFF2-40B4-BE49-F238E27FC236}">
                <a16:creationId xmlns:a16="http://schemas.microsoft.com/office/drawing/2014/main" id="{3463B369-656E-427A-9F1E-169793560A2E}"/>
              </a:ext>
            </a:extLst>
          </p:cNvPr>
          <p:cNvSpPr/>
          <p:nvPr/>
        </p:nvSpPr>
        <p:spPr>
          <a:xfrm>
            <a:off x="28638766" y="26581469"/>
            <a:ext cx="13891926" cy="7296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800" b="1" dirty="0">
                <a:solidFill>
                  <a:schemeClr val="tx1"/>
                </a:solidFill>
                <a:latin typeface="Times New Roman" panose="02020603050405020304" pitchFamily="18" charset="0"/>
                <a:cs typeface="Times New Roman" panose="02020603050405020304" pitchFamily="18" charset="0"/>
              </a:rPr>
              <a:t>Acknowledgements</a:t>
            </a:r>
            <a:endParaRPr lang="es-419" sz="4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8" name="Rectángulo 77">
            <a:extLst>
              <a:ext uri="{FF2B5EF4-FFF2-40B4-BE49-F238E27FC236}">
                <a16:creationId xmlns:a16="http://schemas.microsoft.com/office/drawing/2014/main" id="{AF9A4E13-1A99-4AF5-A7A7-194B8E1D3242}"/>
              </a:ext>
            </a:extLst>
          </p:cNvPr>
          <p:cNvSpPr/>
          <p:nvPr/>
        </p:nvSpPr>
        <p:spPr>
          <a:xfrm>
            <a:off x="159441" y="12237928"/>
            <a:ext cx="13899764" cy="789287"/>
          </a:xfrm>
          <a:prstGeom prst="rect">
            <a:avLst/>
          </a:prstGeom>
          <a:solidFill>
            <a:schemeClr val="accent6">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800" b="1" dirty="0" err="1">
                <a:solidFill>
                  <a:schemeClr val="tx1"/>
                </a:solidFill>
                <a:latin typeface="Times New Roman" panose="02020603050405020304" pitchFamily="18" charset="0"/>
                <a:cs typeface="Times New Roman" panose="02020603050405020304" pitchFamily="18" charset="0"/>
              </a:rPr>
              <a:t>Proposed</a:t>
            </a:r>
            <a:r>
              <a:rPr lang="es-419" sz="4800" b="1" dirty="0">
                <a:solidFill>
                  <a:schemeClr val="tx1"/>
                </a:solidFill>
                <a:latin typeface="Times New Roman" panose="02020603050405020304" pitchFamily="18" charset="0"/>
                <a:cs typeface="Times New Roman" panose="02020603050405020304" pitchFamily="18" charset="0"/>
              </a:rPr>
              <a:t> </a:t>
            </a:r>
            <a:r>
              <a:rPr lang="es-419" sz="4800" b="1" dirty="0" err="1">
                <a:solidFill>
                  <a:schemeClr val="tx1"/>
                </a:solidFill>
                <a:latin typeface="Times New Roman" panose="02020603050405020304" pitchFamily="18" charset="0"/>
                <a:cs typeface="Times New Roman" panose="02020603050405020304" pitchFamily="18" charset="0"/>
              </a:rPr>
              <a:t>Approach</a:t>
            </a:r>
            <a:endParaRPr lang="es-419" sz="4800" b="1" dirty="0">
              <a:solidFill>
                <a:schemeClr val="tx1"/>
              </a:solidFill>
              <a:latin typeface="Times New Roman" panose="02020603050405020304" pitchFamily="18" charset="0"/>
              <a:cs typeface="Times New Roman" panose="02020603050405020304" pitchFamily="18" charset="0"/>
            </a:endParaRPr>
          </a:p>
        </p:txBody>
      </p:sp>
      <p:sp>
        <p:nvSpPr>
          <p:cNvPr id="83" name="Rectángulo 82">
            <a:extLst>
              <a:ext uri="{FF2B5EF4-FFF2-40B4-BE49-F238E27FC236}">
                <a16:creationId xmlns:a16="http://schemas.microsoft.com/office/drawing/2014/main" id="{F8CD4D7F-B4EC-41A1-8CDE-B0769E7A1C9D}"/>
              </a:ext>
            </a:extLst>
          </p:cNvPr>
          <p:cNvSpPr/>
          <p:nvPr/>
        </p:nvSpPr>
        <p:spPr>
          <a:xfrm>
            <a:off x="14273423" y="4827575"/>
            <a:ext cx="14121890" cy="729679"/>
          </a:xfrm>
          <a:prstGeom prst="rect">
            <a:avLst/>
          </a:prstGeom>
          <a:solidFill>
            <a:schemeClr val="accent6">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800" b="1" dirty="0">
                <a:solidFill>
                  <a:schemeClr val="tx1"/>
                </a:solidFill>
                <a:latin typeface="Times New Roman" panose="02020603050405020304" pitchFamily="18" charset="0"/>
                <a:cs typeface="Times New Roman" panose="02020603050405020304" pitchFamily="18" charset="0"/>
              </a:rPr>
              <a:t>Case </a:t>
            </a:r>
            <a:r>
              <a:rPr lang="es-419" sz="4800" b="1" dirty="0" err="1">
                <a:solidFill>
                  <a:schemeClr val="tx1"/>
                </a:solidFill>
                <a:latin typeface="Times New Roman" panose="02020603050405020304" pitchFamily="18" charset="0"/>
                <a:cs typeface="Times New Roman" panose="02020603050405020304" pitchFamily="18" charset="0"/>
              </a:rPr>
              <a:t>Study</a:t>
            </a:r>
            <a:endParaRPr lang="es-419" sz="4800" b="1" dirty="0">
              <a:solidFill>
                <a:schemeClr val="tx1"/>
              </a:solidFill>
              <a:latin typeface="Times New Roman" panose="02020603050405020304" pitchFamily="18" charset="0"/>
              <a:cs typeface="Times New Roman" panose="02020603050405020304" pitchFamily="18" charset="0"/>
            </a:endParaRPr>
          </a:p>
        </p:txBody>
      </p:sp>
      <p:pic>
        <p:nvPicPr>
          <p:cNvPr id="17" name="Picture 16" descr="A diagram of a machine&#10;&#10;Description automatically generated">
            <a:extLst>
              <a:ext uri="{FF2B5EF4-FFF2-40B4-BE49-F238E27FC236}">
                <a16:creationId xmlns:a16="http://schemas.microsoft.com/office/drawing/2014/main" id="{7FAF1870-25DA-D832-EB2B-0E140BC8B0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494" y="13505949"/>
            <a:ext cx="13085998" cy="7898454"/>
          </a:xfrm>
          <a:prstGeom prst="rect">
            <a:avLst/>
          </a:prstGeom>
        </p:spPr>
      </p:pic>
      <p:pic>
        <p:nvPicPr>
          <p:cNvPr id="25" name="Picture 24">
            <a:extLst>
              <a:ext uri="{FF2B5EF4-FFF2-40B4-BE49-F238E27FC236}">
                <a16:creationId xmlns:a16="http://schemas.microsoft.com/office/drawing/2014/main" id="{26660B0D-8EA4-DF5F-211B-80E7C4A4217D}"/>
              </a:ext>
            </a:extLst>
          </p:cNvPr>
          <p:cNvPicPr>
            <a:picLocks noChangeAspect="1"/>
          </p:cNvPicPr>
          <p:nvPr/>
        </p:nvPicPr>
        <p:blipFill>
          <a:blip r:embed="rId9"/>
          <a:stretch>
            <a:fillRect/>
          </a:stretch>
        </p:blipFill>
        <p:spPr>
          <a:xfrm>
            <a:off x="21617314" y="15790657"/>
            <a:ext cx="6189664" cy="5562568"/>
          </a:xfrm>
          <a:prstGeom prst="rect">
            <a:avLst/>
          </a:prstGeom>
        </p:spPr>
      </p:pic>
      <p:pic>
        <p:nvPicPr>
          <p:cNvPr id="28" name="Picture 27" descr="A black circle with a red and yellow light&#10;&#10;Description automatically generated">
            <a:extLst>
              <a:ext uri="{FF2B5EF4-FFF2-40B4-BE49-F238E27FC236}">
                <a16:creationId xmlns:a16="http://schemas.microsoft.com/office/drawing/2014/main" id="{5858DE81-10F1-AA9F-A69A-3281BE67B4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69348" y="5934638"/>
            <a:ext cx="2792892" cy="2860856"/>
          </a:xfrm>
          <a:prstGeom prst="rect">
            <a:avLst/>
          </a:prstGeom>
        </p:spPr>
      </p:pic>
      <p:pic>
        <p:nvPicPr>
          <p:cNvPr id="37" name="Picture 36" descr="A blue oval with yellow and red circles&#10;&#10;Description automatically generated">
            <a:extLst>
              <a:ext uri="{FF2B5EF4-FFF2-40B4-BE49-F238E27FC236}">
                <a16:creationId xmlns:a16="http://schemas.microsoft.com/office/drawing/2014/main" id="{B5E0516C-8C3B-BF78-ABF7-136CC63F92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259983" y="5943741"/>
            <a:ext cx="2868930" cy="2868930"/>
          </a:xfrm>
          <a:prstGeom prst="rect">
            <a:avLst/>
          </a:prstGeom>
        </p:spPr>
      </p:pic>
      <p:pic>
        <p:nvPicPr>
          <p:cNvPr id="40" name="Picture 39" descr="A blue oval with orange and yellow circles&#10;&#10;Description automatically generated">
            <a:extLst>
              <a:ext uri="{FF2B5EF4-FFF2-40B4-BE49-F238E27FC236}">
                <a16:creationId xmlns:a16="http://schemas.microsoft.com/office/drawing/2014/main" id="{FEE3F69D-8A59-54A9-FAFB-7D9BE7B581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89871" y="9091427"/>
            <a:ext cx="2839042" cy="2807377"/>
          </a:xfrm>
          <a:prstGeom prst="rect">
            <a:avLst/>
          </a:prstGeom>
        </p:spPr>
      </p:pic>
      <p:pic>
        <p:nvPicPr>
          <p:cNvPr id="44" name="Picture 43" descr="A colorful oval with multiple colors&#10;&#10;Description automatically generated with medium confidence">
            <a:extLst>
              <a:ext uri="{FF2B5EF4-FFF2-40B4-BE49-F238E27FC236}">
                <a16:creationId xmlns:a16="http://schemas.microsoft.com/office/drawing/2014/main" id="{EAE7EEF4-4EC4-F0A2-D6C9-F4AB164975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293520" y="5934638"/>
            <a:ext cx="2811221" cy="2875658"/>
          </a:xfrm>
          <a:prstGeom prst="rect">
            <a:avLst/>
          </a:prstGeom>
        </p:spPr>
      </p:pic>
      <p:pic>
        <p:nvPicPr>
          <p:cNvPr id="55" name="Picture 54" descr="A colorful circle with a blue center&#10;&#10;Description automatically generated with medium confidence">
            <a:extLst>
              <a:ext uri="{FF2B5EF4-FFF2-40B4-BE49-F238E27FC236}">
                <a16:creationId xmlns:a16="http://schemas.microsoft.com/office/drawing/2014/main" id="{D1BF0B58-B0EA-A5C1-5C1C-B5E9586DB3F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8690" y="9082580"/>
            <a:ext cx="2811220" cy="2811220"/>
          </a:xfrm>
          <a:prstGeom prst="rect">
            <a:avLst/>
          </a:prstGeom>
        </p:spPr>
      </p:pic>
      <p:pic>
        <p:nvPicPr>
          <p:cNvPr id="84" name="Picture 83" descr="A close up of a can&#10;&#10;Description automatically generated">
            <a:extLst>
              <a:ext uri="{FF2B5EF4-FFF2-40B4-BE49-F238E27FC236}">
                <a16:creationId xmlns:a16="http://schemas.microsoft.com/office/drawing/2014/main" id="{536625AC-C726-4F7D-A244-FD61DFCAFD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292782" y="9091425"/>
            <a:ext cx="2811408" cy="2802373"/>
          </a:xfrm>
          <a:prstGeom prst="rect">
            <a:avLst/>
          </a:prstGeom>
        </p:spPr>
      </p:pic>
      <p:pic>
        <p:nvPicPr>
          <p:cNvPr id="86" name="Picture 85" descr="A close up of a can&#10;&#10;Description automatically generated">
            <a:extLst>
              <a:ext uri="{FF2B5EF4-FFF2-40B4-BE49-F238E27FC236}">
                <a16:creationId xmlns:a16="http://schemas.microsoft.com/office/drawing/2014/main" id="{4AF710C6-38B8-802E-589F-2290DEE71A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292782" y="5940377"/>
            <a:ext cx="2804430" cy="2875658"/>
          </a:xfrm>
          <a:prstGeom prst="rect">
            <a:avLst/>
          </a:prstGeom>
        </p:spPr>
      </p:pic>
      <p:pic>
        <p:nvPicPr>
          <p:cNvPr id="88" name="Picture 87" descr="A circular object with a black background&#10;&#10;Description automatically generated">
            <a:extLst>
              <a:ext uri="{FF2B5EF4-FFF2-40B4-BE49-F238E27FC236}">
                <a16:creationId xmlns:a16="http://schemas.microsoft.com/office/drawing/2014/main" id="{209D0AB6-BB0A-B396-4D57-93A66E2C79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269348" y="9091426"/>
            <a:ext cx="2792892" cy="2802373"/>
          </a:xfrm>
          <a:prstGeom prst="rect">
            <a:avLst/>
          </a:prstGeom>
        </p:spPr>
      </p:pic>
      <p:sp>
        <p:nvSpPr>
          <p:cNvPr id="89" name="CuadroTexto 59">
            <a:extLst>
              <a:ext uri="{FF2B5EF4-FFF2-40B4-BE49-F238E27FC236}">
                <a16:creationId xmlns:a16="http://schemas.microsoft.com/office/drawing/2014/main" id="{13E3F16C-9F2B-F001-7A83-BEEDFC6FBEB7}"/>
              </a:ext>
            </a:extLst>
          </p:cNvPr>
          <p:cNvSpPr txBox="1"/>
          <p:nvPr/>
        </p:nvSpPr>
        <p:spPr>
          <a:xfrm>
            <a:off x="39269348" y="5371781"/>
            <a:ext cx="2792892" cy="461665"/>
          </a:xfrm>
          <a:prstGeom prst="rect">
            <a:avLst/>
          </a:prstGeom>
          <a:noFill/>
        </p:spPr>
        <p:txBody>
          <a:bodyPr wrap="square" rtlCol="0">
            <a:spAutoFit/>
          </a:bodyPr>
          <a:lstStyle/>
          <a:p>
            <a:pPr algn="ctr"/>
            <a:r>
              <a:rPr lang="es-ES" sz="2400" b="1" dirty="0" err="1"/>
              <a:t>MemSeg</a:t>
            </a:r>
            <a:endParaRPr lang="es-EC" sz="2400" b="1" dirty="0"/>
          </a:p>
        </p:txBody>
      </p:sp>
      <p:pic>
        <p:nvPicPr>
          <p:cNvPr id="3" name="neurips_logo.pdf" descr="neurips_logo.pdf">
            <a:extLst>
              <a:ext uri="{FF2B5EF4-FFF2-40B4-BE49-F238E27FC236}">
                <a16:creationId xmlns:a16="http://schemas.microsoft.com/office/drawing/2014/main" id="{B091356B-F58E-EB41-242C-FE09D8757741}"/>
              </a:ext>
            </a:extLst>
          </p:cNvPr>
          <p:cNvPicPr>
            <a:picLocks noChangeAspect="1"/>
          </p:cNvPicPr>
          <p:nvPr/>
        </p:nvPicPr>
        <p:blipFill>
          <a:blip r:embed="rId18"/>
          <a:stretch>
            <a:fillRect/>
          </a:stretch>
        </p:blipFill>
        <p:spPr>
          <a:xfrm>
            <a:off x="37650228" y="1010840"/>
            <a:ext cx="4797779" cy="2159001"/>
          </a:xfrm>
          <a:prstGeom prst="rect">
            <a:avLst/>
          </a:prstGeom>
          <a:ln w="12700">
            <a:miter lim="400000"/>
          </a:ln>
        </p:spPr>
      </p:pic>
    </p:spTree>
    <p:extLst>
      <p:ext uri="{BB962C8B-B14F-4D97-AF65-F5344CB8AC3E}">
        <p14:creationId xmlns:p14="http://schemas.microsoft.com/office/powerpoint/2010/main" val="38769227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1703</TotalTime>
  <Words>643</Words>
  <Application>Microsoft Office PowerPoint</Application>
  <PresentationFormat>Custom</PresentationFormat>
  <Paragraphs>91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Calibri</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Alice Vanessa</dc:creator>
  <cp:lastModifiedBy>Alice Vanessa Gomez Cantos</cp:lastModifiedBy>
  <cp:revision>71</cp:revision>
  <dcterms:created xsi:type="dcterms:W3CDTF">2024-06-23T18:37:27Z</dcterms:created>
  <dcterms:modified xsi:type="dcterms:W3CDTF">2024-11-30T22:57:28Z</dcterms:modified>
</cp:coreProperties>
</file>